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61" r:id="rId4"/>
    <p:sldId id="265" r:id="rId5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riela Alpert" initials="" lastIdx="3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3576" y="-10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commentAuthors" Target="commentAuthors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39DAE-9034-4A13-A5BC-7398AC973972}" type="datetimeFigureOut">
              <a:rPr lang="en-US" smtClean="0"/>
              <a:t>5/14/15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534D7-608A-4FE8-9912-176BC86D3E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4943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39DAE-9034-4A13-A5BC-7398AC973972}" type="datetimeFigureOut">
              <a:rPr lang="en-US" smtClean="0"/>
              <a:t>5/14/15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534D7-608A-4FE8-9912-176BC86D3E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77131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39DAE-9034-4A13-A5BC-7398AC973972}" type="datetimeFigureOut">
              <a:rPr lang="en-US" smtClean="0"/>
              <a:t>5/14/15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534D7-608A-4FE8-9912-176BC86D3E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059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39DAE-9034-4A13-A5BC-7398AC973972}" type="datetimeFigureOut">
              <a:rPr lang="en-US" smtClean="0"/>
              <a:t>5/14/15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534D7-608A-4FE8-9912-176BC86D3E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7247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39DAE-9034-4A13-A5BC-7398AC973972}" type="datetimeFigureOut">
              <a:rPr lang="en-US" smtClean="0"/>
              <a:t>5/14/15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534D7-608A-4FE8-9912-176BC86D3E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67809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39DAE-9034-4A13-A5BC-7398AC973972}" type="datetimeFigureOut">
              <a:rPr lang="en-US" smtClean="0"/>
              <a:t>5/14/15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534D7-608A-4FE8-9912-176BC86D3E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4937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39DAE-9034-4A13-A5BC-7398AC973972}" type="datetimeFigureOut">
              <a:rPr lang="en-US" smtClean="0"/>
              <a:t>5/14/15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534D7-608A-4FE8-9912-176BC86D3E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819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39DAE-9034-4A13-A5BC-7398AC973972}" type="datetimeFigureOut">
              <a:rPr lang="en-US" smtClean="0"/>
              <a:t>5/14/15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534D7-608A-4FE8-9912-176BC86D3E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4814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39DAE-9034-4A13-A5BC-7398AC973972}" type="datetimeFigureOut">
              <a:rPr lang="en-US" smtClean="0"/>
              <a:t>5/14/15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534D7-608A-4FE8-9912-176BC86D3E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99574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39DAE-9034-4A13-A5BC-7398AC973972}" type="datetimeFigureOut">
              <a:rPr lang="en-US" smtClean="0"/>
              <a:t>5/14/15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534D7-608A-4FE8-9912-176BC86D3E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6542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639DAE-9034-4A13-A5BC-7398AC973972}" type="datetimeFigureOut">
              <a:rPr lang="en-US" smtClean="0"/>
              <a:t>5/14/15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534D7-608A-4FE8-9912-176BC86D3E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837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639DAE-9034-4A13-A5BC-7398AC973972}" type="datetimeFigureOut">
              <a:rPr lang="en-US" smtClean="0"/>
              <a:t>5/14/15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534D7-608A-4FE8-9912-176BC86D3EB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023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832"/>
          <a:stretch/>
        </p:blipFill>
        <p:spPr>
          <a:xfrm>
            <a:off x="32657" y="21771"/>
            <a:ext cx="9144000" cy="567198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492" y="4327144"/>
            <a:ext cx="3730752" cy="1353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4796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7680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90000"/>
              </a:lnSpc>
            </a:pPr>
            <a:r>
              <a:rPr lang="en-US" sz="9600" b="1" dirty="0" smtClean="0"/>
              <a:t>Profit generation through programs that eliminate extreme poverty and deaths due to hunger (20,000 children per day)</a:t>
            </a:r>
          </a:p>
          <a:p>
            <a:pPr lvl="1">
              <a:spcBef>
                <a:spcPts val="400"/>
              </a:spcBef>
            </a:pPr>
            <a:r>
              <a:rPr lang="en-US" sz="9200" b="1" dirty="0" smtClean="0"/>
              <a:t>Profit </a:t>
            </a:r>
            <a:r>
              <a:rPr lang="en-US" sz="9200" b="1" dirty="0"/>
              <a:t>leads to sustainability</a:t>
            </a:r>
          </a:p>
          <a:p>
            <a:pPr lvl="2">
              <a:spcBef>
                <a:spcPts val="400"/>
              </a:spcBef>
            </a:pPr>
            <a:r>
              <a:rPr lang="en-US" sz="8000" dirty="0"/>
              <a:t>Profit not only preferable but necessary</a:t>
            </a:r>
          </a:p>
          <a:p>
            <a:pPr lvl="2">
              <a:spcBef>
                <a:spcPts val="400"/>
              </a:spcBef>
            </a:pPr>
            <a:r>
              <a:rPr lang="en-US" sz="8000" dirty="0"/>
              <a:t>Converts non-productive resources (people) to productive resources (people) - Financial gains for people and investors</a:t>
            </a:r>
          </a:p>
          <a:p>
            <a:pPr lvl="3">
              <a:spcBef>
                <a:spcPts val="400"/>
              </a:spcBef>
            </a:pPr>
            <a:r>
              <a:rPr lang="en-US" sz="8000" dirty="0"/>
              <a:t>No entitlements – Nothing for free</a:t>
            </a:r>
          </a:p>
          <a:p>
            <a:pPr marL="0" indent="0">
              <a:lnSpc>
                <a:spcPct val="90000"/>
              </a:lnSpc>
              <a:buNone/>
            </a:pPr>
            <a:endParaRPr lang="en-US" sz="9600" b="1" dirty="0" smtClean="0"/>
          </a:p>
          <a:p>
            <a:pPr>
              <a:lnSpc>
                <a:spcPct val="90000"/>
              </a:lnSpc>
            </a:pPr>
            <a:r>
              <a:rPr lang="en-US" sz="9600" b="1" dirty="0" smtClean="0"/>
              <a:t>Systems approach - Necessary and Sufficient Conditions </a:t>
            </a:r>
          </a:p>
          <a:p>
            <a:pPr lvl="1">
              <a:lnSpc>
                <a:spcPct val="90000"/>
              </a:lnSpc>
            </a:pPr>
            <a:r>
              <a:rPr lang="en-US" sz="8000" dirty="0" smtClean="0"/>
              <a:t>Modern Capabilities enable new approach to poverty alleviation</a:t>
            </a:r>
          </a:p>
          <a:p>
            <a:pPr lvl="2">
              <a:lnSpc>
                <a:spcPct val="90000"/>
              </a:lnSpc>
            </a:pPr>
            <a:r>
              <a:rPr lang="en-US" sz="8000" dirty="0" smtClean="0"/>
              <a:t>Technology</a:t>
            </a:r>
          </a:p>
          <a:p>
            <a:pPr lvl="2">
              <a:lnSpc>
                <a:spcPct val="90000"/>
              </a:lnSpc>
            </a:pPr>
            <a:r>
              <a:rPr lang="en-US" sz="8000" dirty="0" smtClean="0"/>
              <a:t>Business Practices</a:t>
            </a:r>
          </a:p>
          <a:p>
            <a:pPr lvl="3">
              <a:lnSpc>
                <a:spcPct val="90000"/>
              </a:lnSpc>
            </a:pPr>
            <a:r>
              <a:rPr lang="en-US" sz="8000" dirty="0" smtClean="0"/>
              <a:t>Combine labor with appropriate capital allocation</a:t>
            </a:r>
          </a:p>
          <a:p>
            <a:pPr lvl="1">
              <a:lnSpc>
                <a:spcPct val="90000"/>
              </a:lnSpc>
            </a:pPr>
            <a:r>
              <a:rPr lang="en-US" sz="8000" dirty="0" smtClean="0"/>
              <a:t>Requires no new technology or scientific breakthroughs</a:t>
            </a:r>
          </a:p>
          <a:p>
            <a:pPr lvl="1">
              <a:lnSpc>
                <a:spcPct val="120000"/>
              </a:lnSpc>
            </a:pPr>
            <a:r>
              <a:rPr lang="en-US" sz="8000" dirty="0" smtClean="0"/>
              <a:t>Large project but based on multiple repeatable units with metrics, feedback and action plan for constant improvement</a:t>
            </a:r>
          </a:p>
          <a:p>
            <a:pPr marL="914400" lvl="2" indent="0">
              <a:lnSpc>
                <a:spcPct val="90000"/>
              </a:lnSpc>
              <a:buNone/>
            </a:pPr>
            <a:r>
              <a:rPr lang="en-US" sz="5500" b="1" dirty="0" smtClean="0"/>
              <a:t> </a:t>
            </a:r>
          </a:p>
          <a:p>
            <a:pPr marL="0" indent="0">
              <a:buNone/>
            </a:pPr>
            <a:endParaRPr lang="en-US" sz="4900" b="1" dirty="0" smtClean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b="1" dirty="0" smtClean="0"/>
              <a:t/>
            </a:r>
            <a:br>
              <a:rPr lang="en-US" sz="3000" b="1" dirty="0" smtClean="0"/>
            </a:br>
            <a:r>
              <a:rPr lang="en-US" sz="3000" b="1" dirty="0" smtClean="0"/>
              <a:t>Technologies for Indigenous Empowerment (TIE)</a:t>
            </a:r>
            <a:br>
              <a:rPr lang="en-US" sz="3000" b="1" dirty="0" smtClean="0"/>
            </a:br>
            <a:endParaRPr lang="en-US" sz="3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2296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2" indent="0">
              <a:buFont typeface="Arial" panose="020B0604020202020204" pitchFamily="34" charset="0"/>
              <a:buNone/>
            </a:pPr>
            <a:endParaRPr lang="en-US" dirty="0" smtClean="0"/>
          </a:p>
          <a:p>
            <a:pPr lvl="3"/>
            <a:endParaRPr lang="en-US" b="1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/>
              <a:t>TIE CONFIDENTIAL - COPYRIGHT</a:t>
            </a:r>
            <a:endParaRPr 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E76792FF-FA5D-47DB-B46C-9D25B8FF6A99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83787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906962"/>
          </a:xfrm>
        </p:spPr>
        <p:txBody>
          <a:bodyPr>
            <a:normAutofit fontScale="25000" lnSpcReduction="20000"/>
          </a:bodyPr>
          <a:lstStyle/>
          <a:p>
            <a:endParaRPr lang="en-US" sz="4400" dirty="0" smtClean="0"/>
          </a:p>
          <a:p>
            <a:pPr>
              <a:lnSpc>
                <a:spcPct val="120000"/>
              </a:lnSpc>
            </a:pPr>
            <a:r>
              <a:rPr lang="en-US" sz="8800" b="1" dirty="0" smtClean="0"/>
              <a:t>Provide Mortgages (Capital) for Farming/Housing to extreme poor in Sub-Saharan Africa, SE Asia – Asset-Based</a:t>
            </a:r>
          </a:p>
          <a:p>
            <a:pPr>
              <a:lnSpc>
                <a:spcPct val="170000"/>
              </a:lnSpc>
            </a:pPr>
            <a:r>
              <a:rPr lang="en-US" sz="9600" b="1" dirty="0" smtClean="0"/>
              <a:t>Provide Complementary Support – Asset-Based</a:t>
            </a:r>
          </a:p>
          <a:p>
            <a:pPr lvl="1"/>
            <a:r>
              <a:rPr lang="en-US" sz="7600" dirty="0" smtClean="0"/>
              <a:t>Independent </a:t>
            </a:r>
            <a:r>
              <a:rPr lang="en-US" sz="7600" b="1" dirty="0" smtClean="0"/>
              <a:t>Profit Centers </a:t>
            </a:r>
            <a:r>
              <a:rPr lang="en-US" sz="7600" dirty="0" smtClean="0"/>
              <a:t>(High P/E &amp; asset value, Rapid &amp; High ROI)</a:t>
            </a:r>
          </a:p>
          <a:p>
            <a:pPr lvl="2"/>
            <a:r>
              <a:rPr lang="en-US" sz="7200" dirty="0" smtClean="0"/>
              <a:t>General Stores for Farm Inputs/Buy Outputs and Personal needs</a:t>
            </a:r>
          </a:p>
          <a:p>
            <a:pPr lvl="2"/>
            <a:r>
              <a:rPr lang="en-US" sz="7200" dirty="0" smtClean="0"/>
              <a:t>Non-Farm jobs – Support of Agriculture/Other</a:t>
            </a:r>
          </a:p>
          <a:p>
            <a:pPr lvl="2"/>
            <a:r>
              <a:rPr lang="en-US" sz="7200" dirty="0" smtClean="0"/>
              <a:t>Communications (TIE-Connect) – efficiency, corruption control, agriculture</a:t>
            </a:r>
            <a:endParaRPr lang="en-US" sz="7200" dirty="0"/>
          </a:p>
          <a:p>
            <a:pPr marL="342900" lvl="1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9600" b="1" dirty="0" smtClean="0"/>
              <a:t>Corruption Management</a:t>
            </a:r>
          </a:p>
          <a:p>
            <a:pPr marL="342900" lvl="1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9600" b="1" dirty="0" smtClean="0"/>
              <a:t>Financials – Save lives, Low </a:t>
            </a:r>
            <a:r>
              <a:rPr lang="en-US" sz="9600" b="1" dirty="0"/>
              <a:t>I</a:t>
            </a:r>
            <a:r>
              <a:rPr lang="en-US" sz="9600" b="1" dirty="0" smtClean="0"/>
              <a:t>nvestment, </a:t>
            </a:r>
            <a:r>
              <a:rPr lang="en-US" sz="9600" b="1" dirty="0"/>
              <a:t>H</a:t>
            </a:r>
            <a:r>
              <a:rPr lang="en-US" sz="9600" b="1" dirty="0" smtClean="0"/>
              <a:t>igh </a:t>
            </a:r>
            <a:r>
              <a:rPr lang="en-US" sz="9600" b="1" dirty="0"/>
              <a:t>P</a:t>
            </a:r>
            <a:r>
              <a:rPr lang="en-US" sz="9600" b="1" dirty="0" smtClean="0"/>
              <a:t>ayback</a:t>
            </a:r>
          </a:p>
          <a:p>
            <a:pPr marL="342900" lvl="1" indent="-342900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US" sz="9600" b="1" dirty="0" smtClean="0"/>
              <a:t>Legacy to World </a:t>
            </a:r>
            <a:r>
              <a:rPr lang="en-US" sz="9600" dirty="0" smtClean="0"/>
              <a:t>– Host Country, International Improvements</a:t>
            </a:r>
          </a:p>
          <a:p>
            <a:pPr marL="457200" lvl="1" indent="0" algn="ctr">
              <a:lnSpc>
                <a:spcPct val="170000"/>
              </a:lnSpc>
              <a:buNone/>
            </a:pPr>
            <a:r>
              <a:rPr lang="en-US" sz="9600" b="1" dirty="0" smtClean="0"/>
              <a:t>DO GOOD, HAVE FUN, MAKE MONEY</a:t>
            </a:r>
            <a:endParaRPr lang="en-US" sz="9600" b="1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b="1" dirty="0" smtClean="0"/>
              <a:t>Technologies for Indigenous Empowerment (TIE)</a:t>
            </a:r>
            <a:endParaRPr lang="en-US" sz="30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1600200"/>
            <a:ext cx="8229600" cy="5105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14400" lvl="2" indent="0">
              <a:buFont typeface="Arial" panose="020B0604020202020204" pitchFamily="34" charset="0"/>
              <a:buNone/>
            </a:pPr>
            <a:endParaRPr lang="en-US" dirty="0" smtClean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r>
              <a:rPr lang="en-US" dirty="0" smtClean="0"/>
              <a:t>TIE CONFIDENTIAL - COPYRIGHT</a:t>
            </a:r>
            <a:endParaRPr 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/>
          <a:p>
            <a:fld id="{E76792FF-FA5D-47DB-B46C-9D25B8FF6A99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63225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TIE Businesses </a:t>
            </a:r>
            <a:endParaRPr lang="en-US" sz="2400" i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600200"/>
            <a:ext cx="7391400" cy="4724400"/>
          </a:xfrm>
        </p:spPr>
        <p:txBody>
          <a:bodyPr>
            <a:normAutofit fontScale="250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en-US" sz="7200" b="1" dirty="0"/>
              <a:t>Task					       Time    Cost</a:t>
            </a:r>
            <a:r>
              <a:rPr lang="en-US" sz="7200" dirty="0"/>
              <a:t>						</a:t>
            </a:r>
            <a:r>
              <a:rPr lang="en-US" sz="7200" dirty="0" smtClean="0"/>
              <a:t>       </a:t>
            </a:r>
            <a:r>
              <a:rPr lang="en-US" sz="7200" dirty="0"/>
              <a:t>(years)   (millions)</a:t>
            </a:r>
          </a:p>
          <a:p>
            <a:r>
              <a:rPr lang="en-US" sz="7200" dirty="0"/>
              <a:t>Complete Technical </a:t>
            </a:r>
            <a:r>
              <a:rPr lang="en-US" sz="7200" dirty="0" smtClean="0"/>
              <a:t>Development		             2        </a:t>
            </a:r>
            <a:r>
              <a:rPr lang="en-US" sz="7200" dirty="0"/>
              <a:t>$40</a:t>
            </a:r>
          </a:p>
          <a:p>
            <a:pPr marL="0" indent="0">
              <a:buNone/>
            </a:pPr>
            <a:r>
              <a:rPr lang="en-US" sz="7200" dirty="0"/>
              <a:t>      </a:t>
            </a:r>
            <a:r>
              <a:rPr lang="en-US" sz="7200" dirty="0" smtClean="0"/>
              <a:t> and </a:t>
            </a:r>
            <a:r>
              <a:rPr lang="en-US" sz="7200" dirty="0"/>
              <a:t>Implement Test Cases</a:t>
            </a:r>
          </a:p>
          <a:p>
            <a:pPr lvl="1"/>
            <a:r>
              <a:rPr lang="en-US" sz="7200" dirty="0"/>
              <a:t>MIS, Communication System, Mobile, device sensors, etc. </a:t>
            </a:r>
          </a:p>
          <a:p>
            <a:pPr lvl="1"/>
            <a:r>
              <a:rPr lang="en-US" sz="7200" dirty="0"/>
              <a:t>Sequence Three Test Cases (Niger, Malawi, Nepal)</a:t>
            </a:r>
          </a:p>
          <a:p>
            <a:r>
              <a:rPr lang="en-US" sz="7200" dirty="0"/>
              <a:t>IPO </a:t>
            </a:r>
            <a:r>
              <a:rPr lang="en-US" sz="7200" dirty="0" smtClean="0"/>
              <a:t>Expected					</a:t>
            </a:r>
            <a:endParaRPr lang="en-US" sz="7200" dirty="0"/>
          </a:p>
          <a:p>
            <a:r>
              <a:rPr lang="en-US" sz="7200" dirty="0"/>
              <a:t>Completed Test Cases to Profitability	</a:t>
            </a:r>
            <a:r>
              <a:rPr lang="en-US" sz="7200" dirty="0" smtClean="0"/>
              <a:t>             5      </a:t>
            </a:r>
            <a:r>
              <a:rPr lang="en-US" sz="7200" dirty="0"/>
              <a:t>$600</a:t>
            </a:r>
          </a:p>
          <a:p>
            <a:r>
              <a:rPr lang="en-US" sz="7200" dirty="0"/>
              <a:t>Complete Program (Reduced deaths)           </a:t>
            </a:r>
            <a:r>
              <a:rPr lang="en-US" sz="7200" dirty="0" smtClean="0"/>
              <a:t>	           15   </a:t>
            </a:r>
            <a:r>
              <a:rPr lang="en-US" sz="7200" dirty="0"/>
              <a:t>$2,000   </a:t>
            </a:r>
          </a:p>
          <a:p>
            <a:pPr marL="0" indent="0">
              <a:buNone/>
            </a:pPr>
            <a:endParaRPr lang="en-US" sz="7200" dirty="0" smtClean="0"/>
          </a:p>
          <a:p>
            <a:pPr marL="0" indent="0">
              <a:buNone/>
            </a:pPr>
            <a:r>
              <a:rPr lang="en-US" sz="7200" dirty="0"/>
              <a:t> </a:t>
            </a:r>
            <a:r>
              <a:rPr lang="en-US" sz="7200" b="1" dirty="0" smtClean="0"/>
              <a:t>Consolidated TIE Projections </a:t>
            </a:r>
            <a:r>
              <a:rPr lang="en-US" sz="7200" dirty="0" smtClean="0"/>
              <a:t>(in millions)</a:t>
            </a:r>
            <a:endParaRPr lang="en-US" sz="7200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sz="8000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sz="7200" dirty="0" smtClean="0"/>
              <a:t>  Saving over 350 million lives in 15 years</a:t>
            </a:r>
            <a:endParaRPr lang="en-US" sz="72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6792FF-FA5D-47DB-B46C-9D25B8FF6A99}" type="slidenum">
              <a:rPr lang="en-US" smtClean="0"/>
              <a:t>4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5263943"/>
              </p:ext>
            </p:extLst>
          </p:nvPr>
        </p:nvGraphicFramePr>
        <p:xfrm>
          <a:off x="1447800" y="4594128"/>
          <a:ext cx="6958904" cy="1273272"/>
        </p:xfrm>
        <a:graphic>
          <a:graphicData uri="http://schemas.openxmlformats.org/drawingml/2006/table">
            <a:tbl>
              <a:tblPr bandRow="1">
                <a:tableStyleId>{F5AB1C69-6EDB-4FF4-983F-18BD219EF322}</a:tableStyleId>
              </a:tblPr>
              <a:tblGrid>
                <a:gridCol w="1739726"/>
                <a:gridCol w="1739726"/>
                <a:gridCol w="1739726"/>
                <a:gridCol w="1739726"/>
              </a:tblGrid>
              <a:tr h="355600">
                <a:tc>
                  <a:txBody>
                    <a:bodyPr/>
                    <a:lstStyle/>
                    <a:p>
                      <a:r>
                        <a:rPr lang="en-US" sz="2100" b="1" dirty="0" smtClean="0"/>
                        <a:t>Year</a:t>
                      </a:r>
                      <a:endParaRPr lang="en-US" sz="2100" b="1" dirty="0"/>
                    </a:p>
                  </a:txBody>
                  <a:tcPr marL="104384" marR="104384" marT="52192" marB="52192"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5</a:t>
                      </a:r>
                      <a:endParaRPr lang="en-US" sz="2100" dirty="0"/>
                    </a:p>
                  </a:txBody>
                  <a:tcPr marL="104384" marR="104384" marT="52192" marB="52192"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10</a:t>
                      </a:r>
                      <a:endParaRPr lang="en-US" sz="2100" dirty="0"/>
                    </a:p>
                  </a:txBody>
                  <a:tcPr marL="104384" marR="104384" marT="52192" marB="52192"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15</a:t>
                      </a:r>
                      <a:endParaRPr lang="en-US" sz="2100" dirty="0"/>
                    </a:p>
                  </a:txBody>
                  <a:tcPr marL="104384" marR="104384" marT="52192" marB="52192"/>
                </a:tc>
              </a:tr>
              <a:tr h="355600">
                <a:tc>
                  <a:txBody>
                    <a:bodyPr/>
                    <a:lstStyle/>
                    <a:p>
                      <a:r>
                        <a:rPr lang="en-US" sz="2100" b="1" dirty="0" smtClean="0"/>
                        <a:t>Revenue</a:t>
                      </a:r>
                      <a:endParaRPr lang="en-US" sz="2100" b="1" dirty="0"/>
                    </a:p>
                  </a:txBody>
                  <a:tcPr marL="104384" marR="104384" marT="52192" marB="52192"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353.2</a:t>
                      </a:r>
                      <a:endParaRPr lang="en-US" sz="2100" dirty="0"/>
                    </a:p>
                  </a:txBody>
                  <a:tcPr marL="104384" marR="104384" marT="52192" marB="52192"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3302.7</a:t>
                      </a:r>
                      <a:endParaRPr lang="en-US" sz="2100" dirty="0"/>
                    </a:p>
                  </a:txBody>
                  <a:tcPr marL="104384" marR="104384" marT="52192" marB="52192"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4335.7</a:t>
                      </a:r>
                      <a:endParaRPr lang="en-US" sz="2100" dirty="0"/>
                    </a:p>
                  </a:txBody>
                  <a:tcPr marL="104384" marR="104384" marT="52192" marB="52192"/>
                </a:tc>
              </a:tr>
              <a:tr h="355600">
                <a:tc>
                  <a:txBody>
                    <a:bodyPr/>
                    <a:lstStyle/>
                    <a:p>
                      <a:r>
                        <a:rPr lang="en-US" sz="2100" b="1" dirty="0" smtClean="0"/>
                        <a:t>Income</a:t>
                      </a:r>
                      <a:endParaRPr lang="en-US" sz="2100" b="1" dirty="0"/>
                    </a:p>
                  </a:txBody>
                  <a:tcPr marL="104384" marR="104384" marT="52192" marB="52192"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6.2</a:t>
                      </a:r>
                      <a:endParaRPr lang="en-US" sz="2100" dirty="0"/>
                    </a:p>
                  </a:txBody>
                  <a:tcPr marL="104384" marR="104384" marT="52192" marB="52192"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452.1</a:t>
                      </a:r>
                      <a:endParaRPr lang="en-US" sz="2100" dirty="0"/>
                    </a:p>
                  </a:txBody>
                  <a:tcPr marL="104384" marR="104384" marT="52192" marB="52192"/>
                </a:tc>
                <a:tc>
                  <a:txBody>
                    <a:bodyPr/>
                    <a:lstStyle/>
                    <a:p>
                      <a:r>
                        <a:rPr lang="en-US" sz="2100" dirty="0" smtClean="0"/>
                        <a:t>704.0</a:t>
                      </a:r>
                      <a:endParaRPr lang="en-US" sz="2100" dirty="0"/>
                    </a:p>
                  </a:txBody>
                  <a:tcPr marL="104384" marR="104384" marT="52192" marB="52192"/>
                </a:tc>
              </a:tr>
            </a:tbl>
          </a:graphicData>
        </a:graphic>
      </p:graphicFrame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24000"/>
            <a:ext cx="1295400" cy="5267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TIE CONFIDENTIAL - COPYRIGHT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38362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764</TotalTime>
  <Words>254</Words>
  <Application>Microsoft Macintosh PowerPoint</Application>
  <PresentationFormat>On-screen Show (4:3)</PresentationFormat>
  <Paragraphs>67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TIE Businesses 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Owner</dc:creator>
  <cp:lastModifiedBy>Amir Dossal</cp:lastModifiedBy>
  <cp:revision>17</cp:revision>
  <cp:lastPrinted>2015-04-07T16:01:43Z</cp:lastPrinted>
  <dcterms:created xsi:type="dcterms:W3CDTF">2015-04-05T16:27:14Z</dcterms:created>
  <dcterms:modified xsi:type="dcterms:W3CDTF">2015-05-14T16:20:02Z</dcterms:modified>
</cp:coreProperties>
</file>