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26"/>
  </p:notesMasterIdLst>
  <p:sldIdLst>
    <p:sldId id="418" r:id="rId2"/>
    <p:sldId id="287" r:id="rId3"/>
    <p:sldId id="420" r:id="rId4"/>
    <p:sldId id="419" r:id="rId5"/>
    <p:sldId id="421" r:id="rId6"/>
    <p:sldId id="422" r:id="rId7"/>
    <p:sldId id="406" r:id="rId8"/>
    <p:sldId id="289" r:id="rId9"/>
    <p:sldId id="290" r:id="rId10"/>
    <p:sldId id="291" r:id="rId11"/>
    <p:sldId id="292" r:id="rId12"/>
    <p:sldId id="293" r:id="rId13"/>
    <p:sldId id="367" r:id="rId14"/>
    <p:sldId id="417" r:id="rId15"/>
    <p:sldId id="413" r:id="rId16"/>
    <p:sldId id="416" r:id="rId17"/>
    <p:sldId id="415" r:id="rId18"/>
    <p:sldId id="296" r:id="rId19"/>
    <p:sldId id="297" r:id="rId20"/>
    <p:sldId id="376" r:id="rId21"/>
    <p:sldId id="300" r:id="rId22"/>
    <p:sldId id="408" r:id="rId23"/>
    <p:sldId id="409" r:id="rId24"/>
    <p:sldId id="404"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595959"/>
    <a:srgbClr val="2E5FF4"/>
    <a:srgbClr val="1FC8EC"/>
    <a:srgbClr val="51ABCD"/>
    <a:srgbClr val="4BA1CD"/>
    <a:srgbClr val="179DD8"/>
    <a:srgbClr val="254BBA"/>
    <a:srgbClr val="5A86E3"/>
    <a:srgbClr val="5C99AA"/>
    <a:srgbClr val="24D8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64" autoAdjust="0"/>
    <p:restoredTop sz="94767" autoAdjust="0"/>
  </p:normalViewPr>
  <p:slideViewPr>
    <p:cSldViewPr>
      <p:cViewPr varScale="1">
        <p:scale>
          <a:sx n="69" d="100"/>
          <a:sy n="69" d="100"/>
        </p:scale>
        <p:origin x="-1398" y="-102"/>
      </p:cViewPr>
      <p:guideLst>
        <p:guide orient="horz" pos="2160"/>
        <p:guide pos="2880"/>
      </p:guideLst>
    </p:cSldViewPr>
  </p:slideViewPr>
  <p:outlineViewPr>
    <p:cViewPr>
      <p:scale>
        <a:sx n="33" d="100"/>
        <a:sy n="33" d="100"/>
      </p:scale>
      <p:origin x="150" y="3360"/>
    </p:cViewPr>
  </p:outlineViewPr>
  <p:notesTextViewPr>
    <p:cViewPr>
      <p:scale>
        <a:sx n="1" d="1"/>
        <a:sy n="1" d="1"/>
      </p:scale>
      <p:origin x="0" y="0"/>
    </p:cViewPr>
  </p:notesTextViewPr>
  <p:sorterViewPr>
    <p:cViewPr>
      <p:scale>
        <a:sx n="100" d="100"/>
        <a:sy n="100" d="100"/>
      </p:scale>
      <p:origin x="0" y="126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6E74CF-79E5-4DC4-9714-2450E614168A}" type="doc">
      <dgm:prSet loTypeId="urn:microsoft.com/office/officeart/2005/8/layout/radial1" loCatId="relationship" qsTypeId="urn:microsoft.com/office/officeart/2005/8/quickstyle/simple1#2" qsCatId="simple" csTypeId="urn:microsoft.com/office/officeart/2005/8/colors/accent1_2#2" csCatId="accent1" phldr="1"/>
      <dgm:spPr/>
      <dgm:t>
        <a:bodyPr/>
        <a:lstStyle/>
        <a:p>
          <a:endParaRPr lang="en-US"/>
        </a:p>
      </dgm:t>
    </dgm:pt>
    <dgm:pt modelId="{BFC0E03F-15F9-4DAB-B801-74AC48DF6995}" type="pres">
      <dgm:prSet presAssocID="{A36E74CF-79E5-4DC4-9714-2450E614168A}" presName="cycle" presStyleCnt="0">
        <dgm:presLayoutVars>
          <dgm:chMax val="1"/>
          <dgm:dir/>
          <dgm:animLvl val="ctr"/>
          <dgm:resizeHandles val="exact"/>
        </dgm:presLayoutVars>
      </dgm:prSet>
      <dgm:spPr/>
      <dgm:t>
        <a:bodyPr/>
        <a:lstStyle/>
        <a:p>
          <a:endParaRPr lang="en-US"/>
        </a:p>
      </dgm:t>
    </dgm:pt>
  </dgm:ptLst>
  <dgm:cxnLst>
    <dgm:cxn modelId="{EAA46D5F-20D7-45A0-8ADE-A4E88A77E179}" type="presOf" srcId="{A36E74CF-79E5-4DC4-9714-2450E614168A}" destId="{BFC0E03F-15F9-4DAB-B801-74AC48DF6995}" srcOrd="0" destOrd="0" presId="urn:microsoft.com/office/officeart/2005/8/layout/radia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475FC0-C663-49FA-BC46-6C0C97B419B3}" type="datetimeFigureOut">
              <a:rPr lang="fr-CH" smtClean="0"/>
              <a:pPr/>
              <a:t>08.12.2014</a:t>
            </a:fld>
            <a:endParaRPr lang="fr-C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52333C-EE68-41FE-B238-A19008EE1CF6}" type="slidenum">
              <a:rPr lang="fr-CH" smtClean="0"/>
              <a:pPr/>
              <a:t>‹#›</a:t>
            </a:fld>
            <a:endParaRPr lang="fr-CH"/>
          </a:p>
        </p:txBody>
      </p:sp>
    </p:spTree>
    <p:extLst>
      <p:ext uri="{BB962C8B-B14F-4D97-AF65-F5344CB8AC3E}">
        <p14:creationId xmlns:p14="http://schemas.microsoft.com/office/powerpoint/2010/main" xmlns="" val="2187804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xfrm>
            <a:off x="1144588" y="685800"/>
            <a:ext cx="4570412" cy="3429000"/>
          </a:xfrm>
          <a:ln/>
        </p:spPr>
      </p:sp>
      <p:sp>
        <p:nvSpPr>
          <p:cNvPr id="17411"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3524496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xfrm>
            <a:off x="1143000" y="685800"/>
            <a:ext cx="4572000" cy="3429000"/>
          </a:xfrm>
          <a:noFill/>
          <a:ln>
            <a:solidFill>
              <a:srgbClr val="000000"/>
            </a:solidFill>
            <a:miter lim="800000"/>
            <a:headEnd/>
            <a:tailEnd/>
          </a:ln>
        </p:spPr>
      </p:sp>
      <p:sp>
        <p:nvSpPr>
          <p:cNvPr id="23554" name="Notes Placeholder 2"/>
          <p:cNvSpPr>
            <a:spLocks noGrp="1"/>
          </p:cNvSpPr>
          <p:nvPr>
            <p:ph type="body" idx="1"/>
          </p:nvPr>
        </p:nvSpPr>
        <p:spPr bwMode="auto">
          <a:noFill/>
        </p:spPr>
        <p:txBody>
          <a:bodyPr/>
          <a:lstStyle/>
          <a:p>
            <a:pPr eaLnBrk="1" hangingPunct="1">
              <a:spcBef>
                <a:spcPct val="0"/>
              </a:spcBef>
            </a:pPr>
            <a:endParaRPr lang="en-GB" dirty="0">
              <a:ea typeface="ＭＳ Ｐゴシック" charset="-128"/>
              <a:cs typeface="ＭＳ Ｐゴシック" charset="-128"/>
            </a:endParaRPr>
          </a:p>
        </p:txBody>
      </p:sp>
      <p:sp>
        <p:nvSpPr>
          <p:cNvPr id="23555" name="Date Placeholder 3"/>
          <p:cNvSpPr>
            <a:spLocks noGrp="1"/>
          </p:cNvSpPr>
          <p:nvPr>
            <p:ph type="dt" sz="quarter" idx="1"/>
          </p:nvPr>
        </p:nvSpPr>
        <p:spPr bwMode="auto">
          <a:noFill/>
          <a:ln>
            <a:miter lim="800000"/>
            <a:headEnd/>
            <a:tailEnd/>
          </a:ln>
        </p:spPr>
        <p:txBody>
          <a:bodyPr/>
          <a:lstStyle/>
          <a:p>
            <a:r>
              <a:rPr lang="en-US" dirty="0"/>
              <a:t>3/24/10</a:t>
            </a:r>
          </a:p>
        </p:txBody>
      </p:sp>
      <p:sp>
        <p:nvSpPr>
          <p:cNvPr id="23556" name="Slide Number Placeholder 4"/>
          <p:cNvSpPr>
            <a:spLocks noGrp="1"/>
          </p:cNvSpPr>
          <p:nvPr>
            <p:ph type="sldNum" sz="quarter" idx="5"/>
          </p:nvPr>
        </p:nvSpPr>
        <p:spPr bwMode="auto">
          <a:noFill/>
          <a:ln>
            <a:miter lim="800000"/>
            <a:headEnd/>
            <a:tailEnd/>
          </a:ln>
        </p:spPr>
        <p:txBody>
          <a:bodyPr/>
          <a:lstStyle/>
          <a:p>
            <a:fld id="{358A366F-E7F3-7444-9DCE-D16E466A6318}" type="slidenum">
              <a:rPr lang="en-US"/>
              <a:pPr/>
              <a:t>10</a:t>
            </a:fld>
            <a:endParaRPr lang="en-US" dirty="0"/>
          </a:p>
        </p:txBody>
      </p:sp>
    </p:spTree>
    <p:extLst>
      <p:ext uri="{BB962C8B-B14F-4D97-AF65-F5344CB8AC3E}">
        <p14:creationId xmlns:p14="http://schemas.microsoft.com/office/powerpoint/2010/main" xmlns="" val="3258968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xfrm>
            <a:off x="1143000" y="685800"/>
            <a:ext cx="4572000" cy="3429000"/>
          </a:xfrm>
          <a:noFill/>
          <a:ln>
            <a:solidFill>
              <a:srgbClr val="000000"/>
            </a:solidFill>
            <a:miter lim="800000"/>
            <a:headEnd/>
            <a:tailEnd/>
          </a:ln>
        </p:spPr>
      </p:sp>
      <p:sp>
        <p:nvSpPr>
          <p:cNvPr id="29698" name="Notes Placeholder 2"/>
          <p:cNvSpPr>
            <a:spLocks noGrp="1"/>
          </p:cNvSpPr>
          <p:nvPr>
            <p:ph type="body" idx="1"/>
          </p:nvPr>
        </p:nvSpPr>
        <p:spPr bwMode="auto">
          <a:noFill/>
        </p:spPr>
        <p:txBody>
          <a:bodyPr/>
          <a:lstStyle/>
          <a:p>
            <a:pPr eaLnBrk="1" hangingPunct="1">
              <a:spcBef>
                <a:spcPct val="0"/>
              </a:spcBef>
            </a:pPr>
            <a:endParaRPr lang="en-GB" dirty="0">
              <a:ea typeface="ＭＳ Ｐゴシック" charset="-128"/>
              <a:cs typeface="ＭＳ Ｐゴシック" charset="-128"/>
            </a:endParaRPr>
          </a:p>
        </p:txBody>
      </p:sp>
      <p:sp>
        <p:nvSpPr>
          <p:cNvPr id="29699" name="Date Placeholder 3"/>
          <p:cNvSpPr>
            <a:spLocks noGrp="1"/>
          </p:cNvSpPr>
          <p:nvPr>
            <p:ph type="dt" sz="quarter" idx="1"/>
          </p:nvPr>
        </p:nvSpPr>
        <p:spPr bwMode="auto">
          <a:noFill/>
          <a:ln>
            <a:miter lim="800000"/>
            <a:headEnd/>
            <a:tailEnd/>
          </a:ln>
        </p:spPr>
        <p:txBody>
          <a:bodyPr/>
          <a:lstStyle/>
          <a:p>
            <a:r>
              <a:rPr lang="en-US" dirty="0"/>
              <a:t>3/24/10</a:t>
            </a:r>
          </a:p>
        </p:txBody>
      </p:sp>
      <p:sp>
        <p:nvSpPr>
          <p:cNvPr id="29700" name="Slide Number Placeholder 4"/>
          <p:cNvSpPr>
            <a:spLocks noGrp="1"/>
          </p:cNvSpPr>
          <p:nvPr>
            <p:ph type="sldNum" sz="quarter" idx="5"/>
          </p:nvPr>
        </p:nvSpPr>
        <p:spPr bwMode="auto">
          <a:noFill/>
          <a:ln>
            <a:miter lim="800000"/>
            <a:headEnd/>
            <a:tailEnd/>
          </a:ln>
        </p:spPr>
        <p:txBody>
          <a:bodyPr/>
          <a:lstStyle/>
          <a:p>
            <a:fld id="{BCC2A318-8CE6-6243-9DFA-7DEFB2EBCA60}" type="slidenum">
              <a:rPr lang="en-US"/>
              <a:pPr/>
              <a:t>18</a:t>
            </a:fld>
            <a:endParaRPr lang="en-US" dirty="0"/>
          </a:p>
        </p:txBody>
      </p:sp>
    </p:spTree>
    <p:extLst>
      <p:ext uri="{BB962C8B-B14F-4D97-AF65-F5344CB8AC3E}">
        <p14:creationId xmlns:p14="http://schemas.microsoft.com/office/powerpoint/2010/main" xmlns="" val="2495861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xfrm>
            <a:off x="1143000" y="685800"/>
            <a:ext cx="4572000" cy="3429000"/>
          </a:xfrm>
          <a:noFill/>
          <a:ln>
            <a:solidFill>
              <a:srgbClr val="000000"/>
            </a:solidFill>
            <a:miter lim="800000"/>
            <a:headEnd/>
            <a:tailEnd/>
          </a:ln>
        </p:spPr>
      </p:sp>
      <p:sp>
        <p:nvSpPr>
          <p:cNvPr id="31746" name="Notes Placeholder 2"/>
          <p:cNvSpPr>
            <a:spLocks noGrp="1"/>
          </p:cNvSpPr>
          <p:nvPr>
            <p:ph type="body" idx="1"/>
          </p:nvPr>
        </p:nvSpPr>
        <p:spPr bwMode="auto">
          <a:noFill/>
        </p:spPr>
        <p:txBody>
          <a:bodyPr/>
          <a:lstStyle/>
          <a:p>
            <a:pPr eaLnBrk="1" hangingPunct="1">
              <a:spcBef>
                <a:spcPct val="0"/>
              </a:spcBef>
            </a:pPr>
            <a:endParaRPr lang="en-GB" dirty="0">
              <a:ea typeface="ＭＳ Ｐゴシック" charset="-128"/>
              <a:cs typeface="ＭＳ Ｐゴシック" charset="-128"/>
            </a:endParaRPr>
          </a:p>
        </p:txBody>
      </p:sp>
      <p:sp>
        <p:nvSpPr>
          <p:cNvPr id="31747" name="Date Placeholder 3"/>
          <p:cNvSpPr>
            <a:spLocks noGrp="1"/>
          </p:cNvSpPr>
          <p:nvPr>
            <p:ph type="dt" sz="quarter" idx="1"/>
          </p:nvPr>
        </p:nvSpPr>
        <p:spPr bwMode="auto">
          <a:noFill/>
          <a:ln>
            <a:miter lim="800000"/>
            <a:headEnd/>
            <a:tailEnd/>
          </a:ln>
        </p:spPr>
        <p:txBody>
          <a:bodyPr/>
          <a:lstStyle/>
          <a:p>
            <a:r>
              <a:rPr lang="en-US" dirty="0"/>
              <a:t>3/24/10</a:t>
            </a:r>
          </a:p>
        </p:txBody>
      </p:sp>
      <p:sp>
        <p:nvSpPr>
          <p:cNvPr id="31748" name="Slide Number Placeholder 4"/>
          <p:cNvSpPr>
            <a:spLocks noGrp="1"/>
          </p:cNvSpPr>
          <p:nvPr>
            <p:ph type="sldNum" sz="quarter" idx="5"/>
          </p:nvPr>
        </p:nvSpPr>
        <p:spPr bwMode="auto">
          <a:noFill/>
          <a:ln>
            <a:miter lim="800000"/>
            <a:headEnd/>
            <a:tailEnd/>
          </a:ln>
        </p:spPr>
        <p:txBody>
          <a:bodyPr/>
          <a:lstStyle/>
          <a:p>
            <a:fld id="{6C93D6CA-ECEE-6A4C-9536-A9F3019725BB}" type="slidenum">
              <a:rPr lang="en-US"/>
              <a:pPr/>
              <a:t>19</a:t>
            </a:fld>
            <a:endParaRPr lang="en-US" dirty="0"/>
          </a:p>
        </p:txBody>
      </p:sp>
    </p:spTree>
    <p:extLst>
      <p:ext uri="{BB962C8B-B14F-4D97-AF65-F5344CB8AC3E}">
        <p14:creationId xmlns:p14="http://schemas.microsoft.com/office/powerpoint/2010/main" xmlns="" val="36590213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5120FCCA-15DE-46E2-A383-A7448F7EE214}" type="datetimeFigureOut">
              <a:rPr lang="fr-CH" smtClean="0"/>
              <a:pPr/>
              <a:t>08.12.2014</a:t>
            </a:fld>
            <a:endParaRPr lang="fr-CH"/>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fr-CH"/>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3D150130-09D2-470D-930D-06E67C408F31}" type="slidenum">
              <a:rPr lang="fr-CH" smtClean="0"/>
              <a:pPr/>
              <a:t>‹#›</a:t>
            </a:fld>
            <a:endParaRPr lang="fr-C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20FCCA-15DE-46E2-A383-A7448F7EE214}" type="datetimeFigureOut">
              <a:rPr lang="fr-CH" smtClean="0"/>
              <a:pPr/>
              <a:t>08.12.2014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3D150130-09D2-470D-930D-06E67C408F31}" type="slidenum">
              <a:rPr lang="fr-CH" smtClean="0"/>
              <a:pPr/>
              <a:t>‹#›</a:t>
            </a:fld>
            <a:endParaRPr lang="fr-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20FCCA-15DE-46E2-A383-A7448F7EE214}" type="datetimeFigureOut">
              <a:rPr lang="fr-CH" smtClean="0"/>
              <a:pPr/>
              <a:t>08.12.2014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3D150130-09D2-470D-930D-06E67C408F31}" type="slidenum">
              <a:rPr lang="fr-CH" smtClean="0"/>
              <a:pPr/>
              <a:t>‹#›</a:t>
            </a:fld>
            <a:endParaRPr lang="fr-CH"/>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19201"/>
            <a:ext cx="4038600" cy="4906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1"/>
            <a:ext cx="4038600" cy="4906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6553200" y="6381750"/>
            <a:ext cx="2133600" cy="476250"/>
          </a:xfrm>
        </p:spPr>
        <p:txBody>
          <a:bodyPr/>
          <a:lstStyle>
            <a:lvl1pPr>
              <a:defRPr/>
            </a:lvl1pPr>
          </a:lstStyle>
          <a:p>
            <a:fld id="{951C2FC0-DA1F-E54B-8F4E-65CAB9565AB5}" type="slidenum">
              <a:rPr lang="en-US"/>
              <a:pPr/>
              <a:t>‹#›</a:t>
            </a:fld>
            <a:endParaRPr lang="en-US" dirty="0"/>
          </a:p>
        </p:txBody>
      </p:sp>
    </p:spTree>
    <p:extLst>
      <p:ext uri="{BB962C8B-B14F-4D97-AF65-F5344CB8AC3E}">
        <p14:creationId xmlns:p14="http://schemas.microsoft.com/office/powerpoint/2010/main" xmlns="" val="9970867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20FCCA-15DE-46E2-A383-A7448F7EE214}" type="datetimeFigureOut">
              <a:rPr lang="fr-CH" smtClean="0"/>
              <a:pPr/>
              <a:t>08.12.2014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3D150130-09D2-470D-930D-06E67C408F31}" type="slidenum">
              <a:rPr lang="fr-CH" smtClean="0"/>
              <a:pPr/>
              <a:t>‹#›</a:t>
            </a:fld>
            <a:endParaRPr lang="fr-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20FCCA-15DE-46E2-A383-A7448F7EE214}" type="datetimeFigureOut">
              <a:rPr lang="fr-CH" smtClean="0"/>
              <a:pPr/>
              <a:t>08.12.2014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3D150130-09D2-470D-930D-06E67C408F31}" type="slidenum">
              <a:rPr lang="fr-CH" smtClean="0"/>
              <a:pPr/>
              <a:t>‹#›</a:t>
            </a:fld>
            <a:endParaRPr lang="fr-CH"/>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pic>
        <p:nvPicPr>
          <p:cNvPr id="8" name="Picture 7" descr="GPF.jpg"/>
          <p:cNvPicPr>
            <a:picLocks noChangeAspect="1"/>
          </p:cNvPicPr>
          <p:nvPr userDrawn="1"/>
        </p:nvPicPr>
        <p:blipFill>
          <a:blip r:embed="rId2" cstate="print"/>
          <a:stretch>
            <a:fillRect/>
          </a:stretch>
        </p:blipFill>
        <p:spPr>
          <a:xfrm>
            <a:off x="8077200" y="228600"/>
            <a:ext cx="835152" cy="82296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120FCCA-15DE-46E2-A383-A7448F7EE214}" type="datetimeFigureOut">
              <a:rPr lang="fr-CH" smtClean="0"/>
              <a:pPr/>
              <a:t>08.12.2014</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3D150130-09D2-470D-930D-06E67C408F31}" type="slidenum">
              <a:rPr lang="fr-CH" smtClean="0"/>
              <a:pPr/>
              <a:t>‹#›</a:t>
            </a:fld>
            <a:endParaRPr lang="fr-CH"/>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120FCCA-15DE-46E2-A383-A7448F7EE214}" type="datetimeFigureOut">
              <a:rPr lang="fr-CH" smtClean="0"/>
              <a:pPr/>
              <a:t>08.12.2014</a:t>
            </a:fld>
            <a:endParaRPr lang="fr-CH"/>
          </a:p>
        </p:txBody>
      </p:sp>
      <p:sp>
        <p:nvSpPr>
          <p:cNvPr id="6" name="Footer Placeholder 5"/>
          <p:cNvSpPr>
            <a:spLocks noGrp="1"/>
          </p:cNvSpPr>
          <p:nvPr>
            <p:ph type="ftr" sz="quarter" idx="11"/>
          </p:nvPr>
        </p:nvSpPr>
        <p:spPr/>
        <p:txBody>
          <a:bodyPr/>
          <a:lstStyle/>
          <a:p>
            <a:endParaRPr lang="fr-CH"/>
          </a:p>
        </p:txBody>
      </p:sp>
      <p:sp>
        <p:nvSpPr>
          <p:cNvPr id="7" name="Slide Number Placeholder 6"/>
          <p:cNvSpPr>
            <a:spLocks noGrp="1"/>
          </p:cNvSpPr>
          <p:nvPr>
            <p:ph type="sldNum" sz="quarter" idx="12"/>
          </p:nvPr>
        </p:nvSpPr>
        <p:spPr/>
        <p:txBody>
          <a:bodyPr/>
          <a:lstStyle/>
          <a:p>
            <a:fld id="{3D150130-09D2-470D-930D-06E67C408F31}" type="slidenum">
              <a:rPr lang="fr-CH" smtClean="0"/>
              <a:pPr/>
              <a:t>‹#›</a:t>
            </a:fld>
            <a:endParaRPr lang="fr-CH"/>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120FCCA-15DE-46E2-A383-A7448F7EE214}" type="datetimeFigureOut">
              <a:rPr lang="fr-CH" smtClean="0"/>
              <a:pPr/>
              <a:t>08.12.2014</a:t>
            </a:fld>
            <a:endParaRPr lang="fr-CH"/>
          </a:p>
        </p:txBody>
      </p:sp>
      <p:sp>
        <p:nvSpPr>
          <p:cNvPr id="8" name="Footer Placeholder 7"/>
          <p:cNvSpPr>
            <a:spLocks noGrp="1"/>
          </p:cNvSpPr>
          <p:nvPr>
            <p:ph type="ftr" sz="quarter" idx="11"/>
          </p:nvPr>
        </p:nvSpPr>
        <p:spPr/>
        <p:txBody>
          <a:bodyPr/>
          <a:lstStyle/>
          <a:p>
            <a:endParaRPr lang="fr-CH"/>
          </a:p>
        </p:txBody>
      </p:sp>
      <p:sp>
        <p:nvSpPr>
          <p:cNvPr id="9" name="Slide Number Placeholder 8"/>
          <p:cNvSpPr>
            <a:spLocks noGrp="1"/>
          </p:cNvSpPr>
          <p:nvPr>
            <p:ph type="sldNum" sz="quarter" idx="12"/>
          </p:nvPr>
        </p:nvSpPr>
        <p:spPr/>
        <p:txBody>
          <a:bodyPr/>
          <a:lstStyle/>
          <a:p>
            <a:fld id="{3D150130-09D2-470D-930D-06E67C408F31}" type="slidenum">
              <a:rPr lang="fr-CH" smtClean="0"/>
              <a:pPr/>
              <a:t>‹#›</a:t>
            </a:fld>
            <a:endParaRPr lang="fr-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120FCCA-15DE-46E2-A383-A7448F7EE214}" type="datetimeFigureOut">
              <a:rPr lang="fr-CH" smtClean="0"/>
              <a:pPr/>
              <a:t>08.12.2014</a:t>
            </a:fld>
            <a:endParaRPr lang="fr-CH"/>
          </a:p>
        </p:txBody>
      </p:sp>
      <p:sp>
        <p:nvSpPr>
          <p:cNvPr id="4" name="Footer Placeholder 3"/>
          <p:cNvSpPr>
            <a:spLocks noGrp="1"/>
          </p:cNvSpPr>
          <p:nvPr>
            <p:ph type="ftr" sz="quarter" idx="11"/>
          </p:nvPr>
        </p:nvSpPr>
        <p:spPr/>
        <p:txBody>
          <a:bodyPr/>
          <a:lstStyle/>
          <a:p>
            <a:endParaRPr lang="fr-CH"/>
          </a:p>
        </p:txBody>
      </p:sp>
      <p:sp>
        <p:nvSpPr>
          <p:cNvPr id="5" name="Slide Number Placeholder 4"/>
          <p:cNvSpPr>
            <a:spLocks noGrp="1"/>
          </p:cNvSpPr>
          <p:nvPr>
            <p:ph type="sldNum" sz="quarter" idx="12"/>
          </p:nvPr>
        </p:nvSpPr>
        <p:spPr/>
        <p:txBody>
          <a:bodyPr/>
          <a:lstStyle/>
          <a:p>
            <a:fld id="{3D150130-09D2-470D-930D-06E67C408F31}" type="slidenum">
              <a:rPr lang="fr-CH" smtClean="0"/>
              <a:pPr/>
              <a:t>‹#›</a:t>
            </a:fld>
            <a:endParaRPr lang="fr-CH"/>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20FCCA-15DE-46E2-A383-A7448F7EE214}" type="datetimeFigureOut">
              <a:rPr lang="fr-CH" smtClean="0"/>
              <a:pPr/>
              <a:t>08.12.2014</a:t>
            </a:fld>
            <a:endParaRPr lang="fr-CH"/>
          </a:p>
        </p:txBody>
      </p:sp>
      <p:sp>
        <p:nvSpPr>
          <p:cNvPr id="3" name="Footer Placeholder 2"/>
          <p:cNvSpPr>
            <a:spLocks noGrp="1"/>
          </p:cNvSpPr>
          <p:nvPr>
            <p:ph type="ftr" sz="quarter" idx="11"/>
          </p:nvPr>
        </p:nvSpPr>
        <p:spPr/>
        <p:txBody>
          <a:bodyPr/>
          <a:lstStyle/>
          <a:p>
            <a:endParaRPr lang="fr-CH"/>
          </a:p>
        </p:txBody>
      </p:sp>
      <p:sp>
        <p:nvSpPr>
          <p:cNvPr id="4" name="Slide Number Placeholder 3"/>
          <p:cNvSpPr>
            <a:spLocks noGrp="1"/>
          </p:cNvSpPr>
          <p:nvPr>
            <p:ph type="sldNum" sz="quarter" idx="12"/>
          </p:nvPr>
        </p:nvSpPr>
        <p:spPr/>
        <p:txBody>
          <a:bodyPr/>
          <a:lstStyle/>
          <a:p>
            <a:fld id="{3D150130-09D2-470D-930D-06E67C408F31}" type="slidenum">
              <a:rPr lang="fr-CH" smtClean="0"/>
              <a:pPr/>
              <a:t>‹#›</a:t>
            </a:fld>
            <a:endParaRPr lang="fr-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120FCCA-15DE-46E2-A383-A7448F7EE214}" type="datetimeFigureOut">
              <a:rPr lang="fr-CH" smtClean="0"/>
              <a:pPr/>
              <a:t>08.12.2014</a:t>
            </a:fld>
            <a:endParaRPr lang="fr-CH"/>
          </a:p>
        </p:txBody>
      </p:sp>
      <p:sp>
        <p:nvSpPr>
          <p:cNvPr id="6" name="Footer Placeholder 5"/>
          <p:cNvSpPr>
            <a:spLocks noGrp="1"/>
          </p:cNvSpPr>
          <p:nvPr>
            <p:ph type="ftr" sz="quarter" idx="11"/>
          </p:nvPr>
        </p:nvSpPr>
        <p:spPr/>
        <p:txBody>
          <a:bodyPr/>
          <a:lstStyle/>
          <a:p>
            <a:endParaRPr lang="fr-CH"/>
          </a:p>
        </p:txBody>
      </p:sp>
      <p:sp>
        <p:nvSpPr>
          <p:cNvPr id="7" name="Slide Number Placeholder 6"/>
          <p:cNvSpPr>
            <a:spLocks noGrp="1"/>
          </p:cNvSpPr>
          <p:nvPr>
            <p:ph type="sldNum" sz="quarter" idx="12"/>
          </p:nvPr>
        </p:nvSpPr>
        <p:spPr/>
        <p:txBody>
          <a:bodyPr/>
          <a:lstStyle/>
          <a:p>
            <a:fld id="{3D150130-09D2-470D-930D-06E67C408F31}" type="slidenum">
              <a:rPr lang="fr-CH" smtClean="0"/>
              <a:pPr/>
              <a:t>‹#›</a:t>
            </a:fld>
            <a:endParaRPr lang="fr-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5120FCCA-15DE-46E2-A383-A7448F7EE214}" type="datetimeFigureOut">
              <a:rPr lang="fr-CH" smtClean="0"/>
              <a:pPr/>
              <a:t>08.12.2014</a:t>
            </a:fld>
            <a:endParaRPr lang="fr-CH"/>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fr-CH"/>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3D150130-09D2-470D-930D-06E67C408F31}" type="slidenum">
              <a:rPr lang="fr-CH" smtClean="0"/>
              <a:pPr/>
              <a:t>‹#›</a:t>
            </a:fld>
            <a:endParaRPr lang="fr-CH"/>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bg2">
              <a:lumMod val="7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1FC8EC"/>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solidFill>
            <a:srgbClr val="254BBA">
              <a:alpha val="26000"/>
            </a:srgbClr>
          </a:soli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5120FCCA-15DE-46E2-A383-A7448F7EE214}" type="datetimeFigureOut">
              <a:rPr lang="fr-CH" smtClean="0"/>
              <a:pPr/>
              <a:t>08.12.2014</a:t>
            </a:fld>
            <a:endParaRPr lang="fr-CH"/>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fr-CH"/>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3D150130-09D2-470D-930D-06E67C408F31}" type="slidenum">
              <a:rPr lang="fr-CH" smtClean="0"/>
              <a:pPr/>
              <a:t>‹#›</a:t>
            </a:fld>
            <a:endParaRPr lang="fr-CH"/>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5" r:id="rId12"/>
    <p:sldLayoutId id="2147483766" r:id="rId13"/>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mailto:http://cecp.co/" TargetMode="External"/><Relationship Id="rId3" Type="http://schemas.openxmlformats.org/officeDocument/2006/relationships/hyperlink" Target="mailto:http://www.se4all.org/" TargetMode="External"/><Relationship Id="rId7" Type="http://schemas.openxmlformats.org/officeDocument/2006/relationships/hyperlink" Target="mailto:http://www.toy-icti.org/" TargetMode="External"/><Relationship Id="rId2" Type="http://schemas.openxmlformats.org/officeDocument/2006/relationships/hyperlink" Target="mailto:http://www.energyfuturecoalition.org/" TargetMode="External"/><Relationship Id="rId1" Type="http://schemas.openxmlformats.org/officeDocument/2006/relationships/slideLayout" Target="../slideLayouts/slideLayout2.xml"/><Relationship Id="rId6" Type="http://schemas.openxmlformats.org/officeDocument/2006/relationships/hyperlink" Target="mailto:http://www.google.org/" TargetMode="External"/><Relationship Id="rId5" Type="http://schemas.openxmlformats.org/officeDocument/2006/relationships/hyperlink" Target="mailto:http://girlup.org/" TargetMode="External"/><Relationship Id="rId4" Type="http://schemas.openxmlformats.org/officeDocument/2006/relationships/hyperlink" Target="mailto:http://www.everywomaneverychild.or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un.org/en/ecosoc/dc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givingusa.org/press_releases/gusa/GivingReaches300billion.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info@partnerships.org" TargetMode="External"/><Relationship Id="rId2" Type="http://schemas.openxmlformats.org/officeDocument/2006/relationships/hyperlink" Target="http://www.partnerships.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053"/>
          <p:cNvSpPr>
            <a:spLocks noGrp="1" noChangeArrowheads="1"/>
          </p:cNvSpPr>
          <p:nvPr>
            <p:ph type="body" idx="4294967295"/>
          </p:nvPr>
        </p:nvSpPr>
        <p:spPr>
          <a:xfrm>
            <a:off x="2278285" y="3645024"/>
            <a:ext cx="4525963" cy="982663"/>
          </a:xfrm>
          <a:prstGeom prst="rect">
            <a:avLst/>
          </a:prstGeom>
        </p:spPr>
        <p:txBody>
          <a:bodyPr/>
          <a:lstStyle/>
          <a:p>
            <a:pPr marL="0" indent="0" algn="ctr" eaLnBrk="1" hangingPunct="1">
              <a:buFontTx/>
              <a:buNone/>
            </a:pPr>
            <a:r>
              <a:rPr lang="en-US" sz="2000" i="1" dirty="0" smtClean="0">
                <a:solidFill>
                  <a:schemeClr val="bg2">
                    <a:lumMod val="50000"/>
                  </a:schemeClr>
                </a:solidFill>
                <a:latin typeface="Times New Roman"/>
                <a:cs typeface="Times New Roman"/>
              </a:rPr>
              <a:t>Amir Dossal</a:t>
            </a:r>
          </a:p>
          <a:p>
            <a:pPr marL="0" indent="0" algn="ctr" eaLnBrk="1" hangingPunct="1">
              <a:buFontTx/>
              <a:buNone/>
            </a:pPr>
            <a:r>
              <a:rPr lang="en-US" sz="2000" i="1" dirty="0" smtClean="0">
                <a:solidFill>
                  <a:schemeClr val="bg2">
                    <a:lumMod val="50000"/>
                  </a:schemeClr>
                </a:solidFill>
                <a:latin typeface="Times New Roman"/>
                <a:cs typeface="Times New Roman"/>
              </a:rPr>
              <a:t>  Chairman, Global Partnerships Forum</a:t>
            </a:r>
            <a:endParaRPr lang="en-US" sz="2400" i="1" dirty="0">
              <a:solidFill>
                <a:schemeClr val="bg2">
                  <a:lumMod val="50000"/>
                </a:schemeClr>
              </a:solidFill>
              <a:latin typeface="Times New Roman"/>
              <a:cs typeface="Times New Roman"/>
            </a:endParaRPr>
          </a:p>
        </p:txBody>
      </p:sp>
      <p:sp>
        <p:nvSpPr>
          <p:cNvPr id="16389" name="Rectangle 2056"/>
          <p:cNvSpPr>
            <a:spLocks noChangeArrowheads="1"/>
          </p:cNvSpPr>
          <p:nvPr/>
        </p:nvSpPr>
        <p:spPr bwMode="auto">
          <a:xfrm>
            <a:off x="152401" y="2819868"/>
            <a:ext cx="9482137" cy="369332"/>
          </a:xfrm>
          <a:prstGeom prst="rect">
            <a:avLst/>
          </a:prstGeom>
          <a:noFill/>
          <a:ln w="9525">
            <a:noFill/>
            <a:miter lim="800000"/>
            <a:headEnd/>
            <a:tailEnd/>
          </a:ln>
        </p:spPr>
        <p:txBody>
          <a:bodyPr wrap="square">
            <a:prstTxWarp prst="textNoShape">
              <a:avLst/>
            </a:prstTxWarp>
            <a:spAutoFit/>
          </a:bodyPr>
          <a:lstStyle/>
          <a:p>
            <a:endParaRPr lang="en-US" dirty="0"/>
          </a:p>
        </p:txBody>
      </p:sp>
      <p:pic>
        <p:nvPicPr>
          <p:cNvPr id="6" name="Picture 5" descr="GPF logo new - 2014.jp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915816" y="5116160"/>
            <a:ext cx="3242027" cy="1049144"/>
          </a:xfrm>
          <a:prstGeom prst="rect">
            <a:avLst/>
          </a:prstGeom>
        </p:spPr>
      </p:pic>
      <p:sp>
        <p:nvSpPr>
          <p:cNvPr id="7" name="Rectangle 2057"/>
          <p:cNvSpPr>
            <a:spLocks noChangeArrowheads="1"/>
          </p:cNvSpPr>
          <p:nvPr/>
        </p:nvSpPr>
        <p:spPr bwMode="auto">
          <a:xfrm>
            <a:off x="228600" y="2192377"/>
            <a:ext cx="8735888" cy="1092607"/>
          </a:xfrm>
          <a:prstGeom prst="rect">
            <a:avLst/>
          </a:prstGeom>
          <a:noFill/>
          <a:ln w="9525">
            <a:noFill/>
            <a:miter lim="800000"/>
            <a:headEnd/>
            <a:tailEnd/>
          </a:ln>
        </p:spPr>
        <p:txBody>
          <a:bodyPr wrap="square" lIns="0" tIns="0" rIns="0" bIns="0">
            <a:prstTxWarp prst="textNoShape">
              <a:avLst/>
            </a:prstTxWarp>
            <a:spAutoFit/>
          </a:bodyPr>
          <a:lstStyle/>
          <a:p>
            <a:pPr algn="ctr" eaLnBrk="0" hangingPunct="0"/>
            <a:endParaRPr lang="en-GB" sz="1100" b="1" dirty="0" smtClean="0">
              <a:solidFill>
                <a:schemeClr val="tx1">
                  <a:lumMod val="65000"/>
                  <a:lumOff val="35000"/>
                </a:schemeClr>
              </a:solidFill>
              <a:ea typeface="Batang" pitchFamily="18" charset="-127"/>
              <a:cs typeface="Batang" pitchFamily="18" charset="-127"/>
            </a:endParaRPr>
          </a:p>
          <a:p>
            <a:pPr algn="ctr" eaLnBrk="0" hangingPunct="0"/>
            <a:r>
              <a:rPr lang="en-GB" sz="4000" b="1" i="1" dirty="0" smtClean="0">
                <a:solidFill>
                  <a:schemeClr val="tx1">
                    <a:lumMod val="65000"/>
                    <a:lumOff val="35000"/>
                  </a:schemeClr>
                </a:solidFill>
                <a:latin typeface="Times New Roman"/>
                <a:cs typeface="Times New Roman"/>
              </a:rPr>
              <a:t>The </a:t>
            </a:r>
            <a:r>
              <a:rPr lang="en-GB" sz="4000" b="1" i="1" dirty="0">
                <a:solidFill>
                  <a:schemeClr val="tx1">
                    <a:lumMod val="65000"/>
                    <a:lumOff val="35000"/>
                  </a:schemeClr>
                </a:solidFill>
                <a:latin typeface="Times New Roman"/>
                <a:cs typeface="Times New Roman"/>
              </a:rPr>
              <a:t>United Nations and Its </a:t>
            </a:r>
            <a:r>
              <a:rPr lang="en-GB" sz="4000" b="1" i="1" dirty="0" smtClean="0">
                <a:solidFill>
                  <a:schemeClr val="tx1">
                    <a:lumMod val="65000"/>
                    <a:lumOff val="35000"/>
                  </a:schemeClr>
                </a:solidFill>
                <a:latin typeface="Times New Roman"/>
                <a:cs typeface="Times New Roman"/>
              </a:rPr>
              <a:t>Partners</a:t>
            </a:r>
          </a:p>
          <a:p>
            <a:pPr algn="ctr" eaLnBrk="0" hangingPunct="0"/>
            <a:endParaRPr lang="en-GB" sz="2000" b="1" i="1" dirty="0">
              <a:solidFill>
                <a:schemeClr val="tx1">
                  <a:lumMod val="65000"/>
                  <a:lumOff val="35000"/>
                </a:schemeClr>
              </a:solidFill>
              <a:latin typeface="Times New Roman"/>
              <a:cs typeface="Times New Roman"/>
            </a:endParaRPr>
          </a:p>
        </p:txBody>
      </p:sp>
    </p:spTree>
    <p:extLst>
      <p:ext uri="{BB962C8B-B14F-4D97-AF65-F5344CB8AC3E}">
        <p14:creationId xmlns:p14="http://schemas.microsoft.com/office/powerpoint/2010/main" xmlns="" val="2770129734"/>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Date Placeholder 1"/>
          <p:cNvSpPr txBox="1">
            <a:spLocks noGrp="1"/>
          </p:cNvSpPr>
          <p:nvPr/>
        </p:nvSpPr>
        <p:spPr bwMode="auto">
          <a:xfrm>
            <a:off x="0" y="6481763"/>
            <a:ext cx="2133600" cy="476250"/>
          </a:xfrm>
          <a:prstGeom prst="rect">
            <a:avLst/>
          </a:prstGeom>
          <a:noFill/>
          <a:ln w="9525">
            <a:noFill/>
            <a:miter lim="800000"/>
            <a:headEnd/>
            <a:tailEnd/>
          </a:ln>
        </p:spPr>
        <p:txBody>
          <a:bodyPr lIns="97327" tIns="48663" rIns="97327" bIns="48663">
            <a:prstTxWarp prst="textNoShape">
              <a:avLst/>
            </a:prstTxWarp>
          </a:bodyPr>
          <a:lstStyle/>
          <a:p>
            <a:pPr defTabSz="487363"/>
            <a:endParaRPr lang="en-GB" sz="1500" dirty="0"/>
          </a:p>
        </p:txBody>
      </p:sp>
      <p:sp>
        <p:nvSpPr>
          <p:cNvPr id="22532" name="Slide Number Placeholder 3"/>
          <p:cNvSpPr txBox="1">
            <a:spLocks noGrp="1"/>
          </p:cNvSpPr>
          <p:nvPr/>
        </p:nvSpPr>
        <p:spPr bwMode="auto">
          <a:xfrm>
            <a:off x="6919913" y="6481763"/>
            <a:ext cx="2133600" cy="476250"/>
          </a:xfrm>
          <a:prstGeom prst="rect">
            <a:avLst/>
          </a:prstGeom>
          <a:noFill/>
          <a:ln w="9525">
            <a:noFill/>
            <a:miter lim="800000"/>
            <a:headEnd/>
            <a:tailEnd/>
          </a:ln>
        </p:spPr>
        <p:txBody>
          <a:bodyPr lIns="97327" tIns="48663" rIns="97327" bIns="48663">
            <a:prstTxWarp prst="textNoShape">
              <a:avLst/>
            </a:prstTxWarp>
          </a:bodyPr>
          <a:lstStyle/>
          <a:p>
            <a:pPr algn="r" defTabSz="487363"/>
            <a:endParaRPr lang="en-GB" sz="1500" dirty="0"/>
          </a:p>
        </p:txBody>
      </p:sp>
      <p:grpSp>
        <p:nvGrpSpPr>
          <p:cNvPr id="2" name="Diagram 2"/>
          <p:cNvGrpSpPr>
            <a:grpSpLocks noChangeAspect="1"/>
          </p:cNvGrpSpPr>
          <p:nvPr/>
        </p:nvGrpSpPr>
        <p:grpSpPr bwMode="auto">
          <a:xfrm>
            <a:off x="2050776" y="1120031"/>
            <a:ext cx="4826199" cy="5493818"/>
            <a:chOff x="1609" y="793"/>
            <a:chExt cx="2546" cy="2735"/>
          </a:xfrm>
        </p:grpSpPr>
        <p:sp>
          <p:nvSpPr>
            <p:cNvPr id="22538" name="_s20529"/>
            <p:cNvSpPr>
              <a:spLocks noChangeShapeType="1"/>
            </p:cNvSpPr>
            <p:nvPr/>
          </p:nvSpPr>
          <p:spPr bwMode="auto">
            <a:xfrm flipH="1" flipV="1">
              <a:off x="2288" y="1818"/>
              <a:ext cx="296" cy="171"/>
            </a:xfrm>
            <a:prstGeom prst="line">
              <a:avLst/>
            </a:prstGeom>
            <a:noFill/>
            <a:ln w="28575">
              <a:solidFill>
                <a:srgbClr val="595959"/>
              </a:solidFill>
              <a:round/>
              <a:headEnd/>
              <a:tailEnd/>
            </a:ln>
          </p:spPr>
          <p:txBody>
            <a:bodyPr anchor="ctr">
              <a:prstTxWarp prst="textNoShape">
                <a:avLst/>
              </a:prstTxWarp>
            </a:bodyPr>
            <a:lstStyle/>
            <a:p>
              <a:endParaRPr lang="en-US" dirty="0"/>
            </a:p>
          </p:txBody>
        </p:sp>
        <p:sp>
          <p:nvSpPr>
            <p:cNvPr id="22539" name="_s20528"/>
            <p:cNvSpPr>
              <a:spLocks noChangeArrowheads="1"/>
            </p:cNvSpPr>
            <p:nvPr/>
          </p:nvSpPr>
          <p:spPr bwMode="auto">
            <a:xfrm>
              <a:off x="1609" y="1305"/>
              <a:ext cx="725" cy="684"/>
            </a:xfrm>
            <a:prstGeom prst="ellipse">
              <a:avLst/>
            </a:prstGeom>
            <a:solidFill>
              <a:srgbClr val="FFFFFF"/>
            </a:solidFill>
            <a:ln w="9525">
              <a:solidFill>
                <a:schemeClr val="tx1"/>
              </a:solidFill>
              <a:round/>
              <a:headEnd/>
              <a:tailEnd/>
            </a:ln>
          </p:spPr>
          <p:txBody>
            <a:bodyPr wrap="none" lIns="0" tIns="0" rIns="0" bIns="0" anchor="ctr">
              <a:prstTxWarp prst="textNoShape">
                <a:avLst/>
              </a:prstTxWarp>
            </a:bodyPr>
            <a:lstStyle/>
            <a:p>
              <a:pPr algn="ctr" defTabSz="487363"/>
              <a:r>
                <a:rPr lang="en-US" sz="1600" dirty="0">
                  <a:solidFill>
                    <a:schemeClr val="tx1">
                      <a:lumMod val="65000"/>
                      <a:lumOff val="35000"/>
                    </a:schemeClr>
                  </a:solidFill>
                </a:rPr>
                <a:t>Philanthropic</a:t>
              </a:r>
            </a:p>
          </p:txBody>
        </p:sp>
        <p:sp>
          <p:nvSpPr>
            <p:cNvPr id="22540" name="_s20527"/>
            <p:cNvSpPr>
              <a:spLocks noChangeShapeType="1"/>
            </p:cNvSpPr>
            <p:nvPr/>
          </p:nvSpPr>
          <p:spPr bwMode="auto">
            <a:xfrm flipH="1">
              <a:off x="2288" y="2331"/>
              <a:ext cx="296" cy="171"/>
            </a:xfrm>
            <a:prstGeom prst="line">
              <a:avLst/>
            </a:prstGeom>
            <a:noFill/>
            <a:ln w="28575">
              <a:solidFill>
                <a:srgbClr val="595959"/>
              </a:solidFill>
              <a:round/>
              <a:headEnd/>
              <a:tailEnd/>
            </a:ln>
          </p:spPr>
          <p:txBody>
            <a:bodyPr anchor="ctr">
              <a:prstTxWarp prst="textNoShape">
                <a:avLst/>
              </a:prstTxWarp>
            </a:bodyPr>
            <a:lstStyle/>
            <a:p>
              <a:endParaRPr lang="en-US" dirty="0"/>
            </a:p>
          </p:txBody>
        </p:sp>
        <p:sp>
          <p:nvSpPr>
            <p:cNvPr id="22541" name="_s20526"/>
            <p:cNvSpPr>
              <a:spLocks noChangeArrowheads="1"/>
            </p:cNvSpPr>
            <p:nvPr/>
          </p:nvSpPr>
          <p:spPr bwMode="auto">
            <a:xfrm>
              <a:off x="1650" y="2331"/>
              <a:ext cx="684" cy="684"/>
            </a:xfrm>
            <a:prstGeom prst="ellipse">
              <a:avLst/>
            </a:prstGeom>
            <a:solidFill>
              <a:srgbClr val="FFFFFF"/>
            </a:solidFill>
            <a:ln w="9525">
              <a:solidFill>
                <a:schemeClr val="tx1"/>
              </a:solidFill>
              <a:round/>
              <a:headEnd/>
              <a:tailEnd/>
            </a:ln>
          </p:spPr>
          <p:txBody>
            <a:bodyPr wrap="none" lIns="0" tIns="0" rIns="0" bIns="0" anchor="ctr">
              <a:prstTxWarp prst="textNoShape">
                <a:avLst/>
              </a:prstTxWarp>
            </a:bodyPr>
            <a:lstStyle/>
            <a:p>
              <a:pPr algn="ctr" defTabSz="487363"/>
              <a:r>
                <a:rPr lang="en-US" sz="1600" dirty="0">
                  <a:solidFill>
                    <a:schemeClr val="tx1">
                      <a:lumMod val="65000"/>
                      <a:lumOff val="35000"/>
                    </a:schemeClr>
                  </a:solidFill>
                </a:rPr>
                <a:t>Global</a:t>
              </a:r>
            </a:p>
            <a:p>
              <a:pPr algn="ctr" defTabSz="487363"/>
              <a:r>
                <a:rPr lang="en-US" sz="1600" dirty="0">
                  <a:solidFill>
                    <a:schemeClr val="tx1">
                      <a:lumMod val="65000"/>
                      <a:lumOff val="35000"/>
                    </a:schemeClr>
                  </a:solidFill>
                </a:rPr>
                <a:t>Campaigns</a:t>
              </a:r>
            </a:p>
          </p:txBody>
        </p:sp>
        <p:sp>
          <p:nvSpPr>
            <p:cNvPr id="22542" name="_s20531"/>
            <p:cNvSpPr>
              <a:spLocks noChangeShapeType="1"/>
            </p:cNvSpPr>
            <p:nvPr/>
          </p:nvSpPr>
          <p:spPr bwMode="auto">
            <a:xfrm>
              <a:off x="2880" y="2502"/>
              <a:ext cx="0" cy="342"/>
            </a:xfrm>
            <a:prstGeom prst="line">
              <a:avLst/>
            </a:prstGeom>
            <a:noFill/>
            <a:ln w="28575">
              <a:solidFill>
                <a:srgbClr val="595959"/>
              </a:solidFill>
              <a:round/>
              <a:headEnd/>
              <a:tailEnd/>
            </a:ln>
          </p:spPr>
          <p:txBody>
            <a:bodyPr anchor="ctr">
              <a:prstTxWarp prst="textNoShape">
                <a:avLst/>
              </a:prstTxWarp>
            </a:bodyPr>
            <a:lstStyle/>
            <a:p>
              <a:endParaRPr lang="en-US" dirty="0"/>
            </a:p>
          </p:txBody>
        </p:sp>
        <p:sp>
          <p:nvSpPr>
            <p:cNvPr id="22543" name="_s20530"/>
            <p:cNvSpPr>
              <a:spLocks noChangeArrowheads="1"/>
            </p:cNvSpPr>
            <p:nvPr/>
          </p:nvSpPr>
          <p:spPr bwMode="auto">
            <a:xfrm>
              <a:off x="2538" y="2844"/>
              <a:ext cx="684" cy="684"/>
            </a:xfrm>
            <a:prstGeom prst="ellipse">
              <a:avLst/>
            </a:prstGeom>
            <a:solidFill>
              <a:srgbClr val="FFFFFF"/>
            </a:solidFill>
            <a:ln w="9525">
              <a:solidFill>
                <a:schemeClr val="tx1"/>
              </a:solidFill>
              <a:round/>
              <a:headEnd/>
              <a:tailEnd/>
            </a:ln>
          </p:spPr>
          <p:txBody>
            <a:bodyPr wrap="none" lIns="0" tIns="0" rIns="0" bIns="0" anchor="ctr">
              <a:prstTxWarp prst="textNoShape">
                <a:avLst/>
              </a:prstTxWarp>
            </a:bodyPr>
            <a:lstStyle/>
            <a:p>
              <a:pPr algn="ctr" defTabSz="487363"/>
              <a:r>
                <a:rPr lang="en-US" sz="1600" dirty="0">
                  <a:solidFill>
                    <a:schemeClr val="tx1">
                      <a:lumMod val="65000"/>
                      <a:lumOff val="35000"/>
                    </a:schemeClr>
                  </a:solidFill>
                </a:rPr>
                <a:t>Advocacy/</a:t>
              </a:r>
            </a:p>
            <a:p>
              <a:pPr algn="ctr" defTabSz="487363"/>
              <a:r>
                <a:rPr lang="en-US" sz="1600" dirty="0">
                  <a:solidFill>
                    <a:schemeClr val="tx1">
                      <a:lumMod val="65000"/>
                      <a:lumOff val="35000"/>
                    </a:schemeClr>
                  </a:solidFill>
                </a:rPr>
                <a:t>Outreach</a:t>
              </a:r>
            </a:p>
          </p:txBody>
        </p:sp>
        <p:sp>
          <p:nvSpPr>
            <p:cNvPr id="22544" name="_s20525"/>
            <p:cNvSpPr>
              <a:spLocks noChangeShapeType="1"/>
            </p:cNvSpPr>
            <p:nvPr/>
          </p:nvSpPr>
          <p:spPr bwMode="auto">
            <a:xfrm>
              <a:off x="3176" y="2331"/>
              <a:ext cx="296" cy="171"/>
            </a:xfrm>
            <a:prstGeom prst="line">
              <a:avLst/>
            </a:prstGeom>
            <a:noFill/>
            <a:ln w="28575">
              <a:solidFill>
                <a:srgbClr val="595959"/>
              </a:solidFill>
              <a:round/>
              <a:headEnd/>
              <a:tailEnd/>
            </a:ln>
          </p:spPr>
          <p:txBody>
            <a:bodyPr anchor="ctr">
              <a:prstTxWarp prst="textNoShape">
                <a:avLst/>
              </a:prstTxWarp>
            </a:bodyPr>
            <a:lstStyle/>
            <a:p>
              <a:endParaRPr lang="en-US" dirty="0"/>
            </a:p>
          </p:txBody>
        </p:sp>
        <p:sp>
          <p:nvSpPr>
            <p:cNvPr id="22545" name="_s20524"/>
            <p:cNvSpPr>
              <a:spLocks noChangeArrowheads="1"/>
            </p:cNvSpPr>
            <p:nvPr/>
          </p:nvSpPr>
          <p:spPr bwMode="auto">
            <a:xfrm>
              <a:off x="3426" y="2331"/>
              <a:ext cx="729" cy="684"/>
            </a:xfrm>
            <a:prstGeom prst="ellipse">
              <a:avLst/>
            </a:prstGeom>
            <a:solidFill>
              <a:srgbClr val="FFFFFF"/>
            </a:solidFill>
            <a:ln w="9525">
              <a:solidFill>
                <a:schemeClr val="tx1"/>
              </a:solidFill>
              <a:round/>
              <a:headEnd/>
              <a:tailEnd/>
            </a:ln>
          </p:spPr>
          <p:txBody>
            <a:bodyPr wrap="none" lIns="0" tIns="0" rIns="0" bIns="0" anchor="ctr">
              <a:prstTxWarp prst="textNoShape">
                <a:avLst/>
              </a:prstTxWarp>
            </a:bodyPr>
            <a:lstStyle/>
            <a:p>
              <a:pPr algn="ctr" defTabSz="487363"/>
              <a:r>
                <a:rPr lang="en-US" sz="1600" dirty="0">
                  <a:solidFill>
                    <a:schemeClr val="tx1">
                      <a:lumMod val="65000"/>
                      <a:lumOff val="35000"/>
                    </a:schemeClr>
                  </a:solidFill>
                </a:rPr>
                <a:t>Management</a:t>
              </a:r>
            </a:p>
          </p:txBody>
        </p:sp>
        <p:sp>
          <p:nvSpPr>
            <p:cNvPr id="22546" name="_s20523"/>
            <p:cNvSpPr>
              <a:spLocks noChangeShapeType="1"/>
            </p:cNvSpPr>
            <p:nvPr/>
          </p:nvSpPr>
          <p:spPr bwMode="auto">
            <a:xfrm flipV="1">
              <a:off x="3176" y="1819"/>
              <a:ext cx="296" cy="171"/>
            </a:xfrm>
            <a:prstGeom prst="line">
              <a:avLst/>
            </a:prstGeom>
            <a:noFill/>
            <a:ln w="28575">
              <a:solidFill>
                <a:srgbClr val="595959"/>
              </a:solidFill>
              <a:round/>
              <a:headEnd/>
              <a:tailEnd/>
            </a:ln>
          </p:spPr>
          <p:txBody>
            <a:bodyPr anchor="ctr">
              <a:prstTxWarp prst="textNoShape">
                <a:avLst/>
              </a:prstTxWarp>
            </a:bodyPr>
            <a:lstStyle/>
            <a:p>
              <a:endParaRPr lang="en-US" dirty="0"/>
            </a:p>
          </p:txBody>
        </p:sp>
        <p:sp>
          <p:nvSpPr>
            <p:cNvPr id="22547" name="_s20522"/>
            <p:cNvSpPr>
              <a:spLocks noChangeArrowheads="1"/>
            </p:cNvSpPr>
            <p:nvPr/>
          </p:nvSpPr>
          <p:spPr bwMode="auto">
            <a:xfrm>
              <a:off x="3426" y="1306"/>
              <a:ext cx="729" cy="684"/>
            </a:xfrm>
            <a:prstGeom prst="ellipse">
              <a:avLst/>
            </a:prstGeom>
            <a:solidFill>
              <a:srgbClr val="FFFFFF"/>
            </a:solidFill>
            <a:ln w="9525">
              <a:solidFill>
                <a:schemeClr val="tx1"/>
              </a:solidFill>
              <a:round/>
              <a:headEnd/>
              <a:tailEnd/>
            </a:ln>
          </p:spPr>
          <p:txBody>
            <a:bodyPr wrap="none" lIns="0" tIns="0" rIns="0" bIns="0" anchor="ctr">
              <a:prstTxWarp prst="textNoShape">
                <a:avLst/>
              </a:prstTxWarp>
            </a:bodyPr>
            <a:lstStyle/>
            <a:p>
              <a:pPr algn="ctr" defTabSz="487363"/>
              <a:r>
                <a:rPr lang="en-US" sz="1600" dirty="0">
                  <a:solidFill>
                    <a:schemeClr val="tx1">
                      <a:lumMod val="65000"/>
                      <a:lumOff val="35000"/>
                    </a:schemeClr>
                  </a:solidFill>
                </a:rPr>
                <a:t>Policy/Norms</a:t>
              </a:r>
            </a:p>
          </p:txBody>
        </p:sp>
        <p:sp>
          <p:nvSpPr>
            <p:cNvPr id="22548" name="_s20521"/>
            <p:cNvSpPr>
              <a:spLocks noChangeShapeType="1"/>
            </p:cNvSpPr>
            <p:nvPr/>
          </p:nvSpPr>
          <p:spPr bwMode="auto">
            <a:xfrm flipV="1">
              <a:off x="2880" y="1477"/>
              <a:ext cx="0" cy="342"/>
            </a:xfrm>
            <a:prstGeom prst="line">
              <a:avLst/>
            </a:prstGeom>
            <a:noFill/>
            <a:ln w="28575">
              <a:solidFill>
                <a:srgbClr val="595959"/>
              </a:solidFill>
              <a:round/>
              <a:headEnd/>
              <a:tailEnd/>
            </a:ln>
          </p:spPr>
          <p:txBody>
            <a:bodyPr anchor="ctr">
              <a:prstTxWarp prst="textNoShape">
                <a:avLst/>
              </a:prstTxWarp>
            </a:bodyPr>
            <a:lstStyle/>
            <a:p>
              <a:endParaRPr lang="en-US" dirty="0"/>
            </a:p>
          </p:txBody>
        </p:sp>
        <p:sp>
          <p:nvSpPr>
            <p:cNvPr id="22549" name="_s20520"/>
            <p:cNvSpPr>
              <a:spLocks noChangeArrowheads="1"/>
            </p:cNvSpPr>
            <p:nvPr/>
          </p:nvSpPr>
          <p:spPr bwMode="auto">
            <a:xfrm>
              <a:off x="2538" y="793"/>
              <a:ext cx="684" cy="684"/>
            </a:xfrm>
            <a:prstGeom prst="ellipse">
              <a:avLst/>
            </a:prstGeom>
            <a:solidFill>
              <a:srgbClr val="FFFFFF"/>
            </a:solidFill>
            <a:ln w="9525">
              <a:solidFill>
                <a:schemeClr val="tx1"/>
              </a:solidFill>
              <a:round/>
              <a:headEnd/>
              <a:tailEnd/>
            </a:ln>
          </p:spPr>
          <p:txBody>
            <a:bodyPr wrap="none" lIns="0" tIns="0" rIns="0" bIns="0" anchor="ctr">
              <a:prstTxWarp prst="textNoShape">
                <a:avLst/>
              </a:prstTxWarp>
            </a:bodyPr>
            <a:lstStyle/>
            <a:p>
              <a:pPr algn="ctr" defTabSz="487363"/>
              <a:r>
                <a:rPr lang="en-US" sz="1600" dirty="0">
                  <a:solidFill>
                    <a:schemeClr val="tx1">
                      <a:lumMod val="65000"/>
                      <a:lumOff val="35000"/>
                    </a:schemeClr>
                  </a:solidFill>
                </a:rPr>
                <a:t>Operational</a:t>
              </a:r>
            </a:p>
          </p:txBody>
        </p:sp>
        <p:sp>
          <p:nvSpPr>
            <p:cNvPr id="22550" name="_s20519"/>
            <p:cNvSpPr>
              <a:spLocks noChangeArrowheads="1"/>
            </p:cNvSpPr>
            <p:nvPr/>
          </p:nvSpPr>
          <p:spPr bwMode="auto">
            <a:xfrm>
              <a:off x="2521" y="1819"/>
              <a:ext cx="701" cy="688"/>
            </a:xfrm>
            <a:prstGeom prst="ellipse">
              <a:avLst/>
            </a:prstGeom>
            <a:solidFill>
              <a:schemeClr val="accent3">
                <a:lumMod val="60000"/>
                <a:lumOff val="40000"/>
              </a:schemeClr>
            </a:solidFill>
            <a:ln w="9525">
              <a:solidFill>
                <a:schemeClr val="tx1"/>
              </a:solidFill>
              <a:round/>
              <a:headEnd/>
              <a:tailEnd/>
            </a:ln>
          </p:spPr>
          <p:txBody>
            <a:bodyPr wrap="none" lIns="0" tIns="0" rIns="0" bIns="0" anchor="ctr">
              <a:prstTxWarp prst="textNoShape">
                <a:avLst/>
              </a:prstTxWarp>
            </a:bodyPr>
            <a:lstStyle/>
            <a:p>
              <a:pPr algn="ctr" defTabSz="487363"/>
              <a:r>
                <a:rPr lang="en-US" sz="1700" b="1" dirty="0">
                  <a:solidFill>
                    <a:schemeClr val="bg1"/>
                  </a:solidFill>
                </a:rPr>
                <a:t>Partnerships</a:t>
              </a:r>
            </a:p>
          </p:txBody>
        </p:sp>
        <p:cxnSp>
          <p:nvCxnSpPr>
            <p:cNvPr id="22551" name="AutoShape 17"/>
            <p:cNvCxnSpPr>
              <a:cxnSpLocks noChangeShapeType="1"/>
              <a:stCxn id="22549" idx="6"/>
              <a:endCxn id="22547" idx="0"/>
            </p:cNvCxnSpPr>
            <p:nvPr/>
          </p:nvCxnSpPr>
          <p:spPr bwMode="auto">
            <a:xfrm>
              <a:off x="3222" y="1135"/>
              <a:ext cx="568" cy="171"/>
            </a:xfrm>
            <a:prstGeom prst="straightConnector1">
              <a:avLst/>
            </a:prstGeom>
            <a:noFill/>
            <a:ln w="28575" cap="rnd">
              <a:solidFill>
                <a:srgbClr val="595959"/>
              </a:solidFill>
              <a:prstDash val="sysDot"/>
              <a:round/>
              <a:headEnd/>
              <a:tailEnd/>
            </a:ln>
          </p:spPr>
        </p:cxnSp>
        <p:cxnSp>
          <p:nvCxnSpPr>
            <p:cNvPr id="22552" name="AutoShape 18"/>
            <p:cNvCxnSpPr>
              <a:cxnSpLocks noChangeShapeType="1"/>
              <a:stCxn id="22549" idx="2"/>
              <a:endCxn id="22539" idx="0"/>
            </p:cNvCxnSpPr>
            <p:nvPr/>
          </p:nvCxnSpPr>
          <p:spPr bwMode="auto">
            <a:xfrm flipH="1">
              <a:off x="1972" y="1135"/>
              <a:ext cx="566" cy="170"/>
            </a:xfrm>
            <a:prstGeom prst="straightConnector1">
              <a:avLst/>
            </a:prstGeom>
            <a:noFill/>
            <a:ln w="28575" cap="rnd">
              <a:solidFill>
                <a:srgbClr val="595959"/>
              </a:solidFill>
              <a:prstDash val="sysDot"/>
              <a:round/>
              <a:headEnd/>
              <a:tailEnd/>
            </a:ln>
          </p:spPr>
        </p:cxnSp>
        <p:cxnSp>
          <p:nvCxnSpPr>
            <p:cNvPr id="22553" name="AutoShape 19"/>
            <p:cNvCxnSpPr>
              <a:cxnSpLocks noChangeShapeType="1"/>
            </p:cNvCxnSpPr>
            <p:nvPr/>
          </p:nvCxnSpPr>
          <p:spPr bwMode="auto">
            <a:xfrm rot="5400000">
              <a:off x="1481" y="2159"/>
              <a:ext cx="542" cy="1"/>
            </a:xfrm>
            <a:prstGeom prst="straightConnector1">
              <a:avLst/>
            </a:prstGeom>
            <a:noFill/>
            <a:ln w="28575" cap="rnd">
              <a:solidFill>
                <a:srgbClr val="595959"/>
              </a:solidFill>
              <a:prstDash val="sysDot"/>
              <a:round/>
              <a:headEnd/>
              <a:tailEnd/>
            </a:ln>
          </p:spPr>
        </p:cxnSp>
        <p:cxnSp>
          <p:nvCxnSpPr>
            <p:cNvPr id="22554" name="AutoShape 20"/>
            <p:cNvCxnSpPr>
              <a:cxnSpLocks noChangeShapeType="1"/>
              <a:stCxn id="22541" idx="4"/>
              <a:endCxn id="22543" idx="2"/>
            </p:cNvCxnSpPr>
            <p:nvPr/>
          </p:nvCxnSpPr>
          <p:spPr bwMode="auto">
            <a:xfrm>
              <a:off x="1992" y="3015"/>
              <a:ext cx="546" cy="171"/>
            </a:xfrm>
            <a:prstGeom prst="straightConnector1">
              <a:avLst/>
            </a:prstGeom>
            <a:noFill/>
            <a:ln w="28575" cap="rnd">
              <a:solidFill>
                <a:srgbClr val="595959"/>
              </a:solidFill>
              <a:prstDash val="sysDot"/>
              <a:round/>
              <a:headEnd/>
              <a:tailEnd/>
            </a:ln>
          </p:spPr>
        </p:cxnSp>
        <p:cxnSp>
          <p:nvCxnSpPr>
            <p:cNvPr id="22555" name="AutoShape 21"/>
            <p:cNvCxnSpPr>
              <a:cxnSpLocks noChangeShapeType="1"/>
              <a:stCxn id="22543" idx="6"/>
              <a:endCxn id="22545" idx="4"/>
            </p:cNvCxnSpPr>
            <p:nvPr/>
          </p:nvCxnSpPr>
          <p:spPr bwMode="auto">
            <a:xfrm flipV="1">
              <a:off x="3222" y="3015"/>
              <a:ext cx="568" cy="171"/>
            </a:xfrm>
            <a:prstGeom prst="straightConnector1">
              <a:avLst/>
            </a:prstGeom>
            <a:noFill/>
            <a:ln w="28575" cap="rnd">
              <a:solidFill>
                <a:srgbClr val="595959"/>
              </a:solidFill>
              <a:prstDash val="sysDot"/>
              <a:round/>
              <a:headEnd/>
              <a:tailEnd/>
            </a:ln>
          </p:spPr>
        </p:cxnSp>
        <p:cxnSp>
          <p:nvCxnSpPr>
            <p:cNvPr id="22556" name="AutoShape 22"/>
            <p:cNvCxnSpPr>
              <a:cxnSpLocks noChangeShapeType="1"/>
              <a:stCxn id="22547" idx="5"/>
              <a:endCxn id="22545" idx="7"/>
            </p:cNvCxnSpPr>
            <p:nvPr/>
          </p:nvCxnSpPr>
          <p:spPr bwMode="auto">
            <a:xfrm flipH="1">
              <a:off x="4048" y="1890"/>
              <a:ext cx="0" cy="541"/>
            </a:xfrm>
            <a:prstGeom prst="straightConnector1">
              <a:avLst/>
            </a:prstGeom>
            <a:noFill/>
            <a:ln w="28575" cap="rnd">
              <a:solidFill>
                <a:srgbClr val="595959"/>
              </a:solidFill>
              <a:prstDash val="sysDot"/>
              <a:round/>
              <a:headEnd/>
              <a:tailEnd/>
            </a:ln>
          </p:spPr>
        </p:cxnSp>
      </p:grpSp>
      <p:sp>
        <p:nvSpPr>
          <p:cNvPr id="30" name="Slide Number Placeholder 3"/>
          <p:cNvSpPr>
            <a:spLocks noGrp="1"/>
          </p:cNvSpPr>
          <p:nvPr>
            <p:ph type="sldNum" sz="quarter" idx="12"/>
          </p:nvPr>
        </p:nvSpPr>
        <p:spPr>
          <a:noFill/>
          <a:ln>
            <a:miter lim="800000"/>
            <a:headEnd/>
            <a:tailEnd/>
          </a:ln>
        </p:spPr>
        <p:txBody>
          <a:bodyPr/>
          <a:lstStyle/>
          <a:p>
            <a:fld id="{D654EF55-2C65-A347-A9B5-693DA72C6E14}" type="slidenum">
              <a:rPr lang="en-US"/>
              <a:pPr/>
              <a:t>10</a:t>
            </a:fld>
            <a:endParaRPr lang="en-US" dirty="0"/>
          </a:p>
        </p:txBody>
      </p:sp>
      <p:sp>
        <p:nvSpPr>
          <p:cNvPr id="27" name="Title 26"/>
          <p:cNvSpPr>
            <a:spLocks noGrp="1"/>
          </p:cNvSpPr>
          <p:nvPr>
            <p:ph type="title"/>
          </p:nvPr>
        </p:nvSpPr>
        <p:spPr>
          <a:xfrm>
            <a:off x="457200" y="274638"/>
            <a:ext cx="7620000" cy="1143000"/>
          </a:xfrm>
        </p:spPr>
        <p:txBody>
          <a:bodyPr>
            <a:normAutofit fontScale="90000"/>
          </a:bodyPr>
          <a:lstStyle/>
          <a:p>
            <a:r>
              <a:rPr lang="en-US" sz="4400" dirty="0" smtClean="0">
                <a:solidFill>
                  <a:srgbClr val="FF6600"/>
                </a:solidFill>
                <a:ea typeface="Arial" charset="0"/>
                <a:cs typeface="Arial" charset="0"/>
              </a:rPr>
              <a:t>Types of Partnerships</a:t>
            </a:r>
            <a:br>
              <a:rPr lang="en-US" sz="4400" dirty="0" smtClean="0">
                <a:solidFill>
                  <a:srgbClr val="FF6600"/>
                </a:solidFill>
                <a:ea typeface="Arial" charset="0"/>
                <a:cs typeface="Arial" charset="0"/>
              </a:rPr>
            </a:br>
            <a:endParaRPr lang="en-GB" dirty="0">
              <a:solidFill>
                <a:srgbClr val="FF6600"/>
              </a:solidFill>
            </a:endParaRPr>
          </a:p>
        </p:txBody>
      </p:sp>
    </p:spTree>
    <p:extLst>
      <p:ext uri="{BB962C8B-B14F-4D97-AF65-F5344CB8AC3E}">
        <p14:creationId xmlns:p14="http://schemas.microsoft.com/office/powerpoint/2010/main" xmlns="" val="32775337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457200"/>
            <a:ext cx="8229600" cy="762000"/>
          </a:xfrm>
        </p:spPr>
        <p:txBody>
          <a:bodyPr>
            <a:normAutofit fontScale="90000"/>
          </a:bodyPr>
          <a:lstStyle/>
          <a:p>
            <a:r>
              <a:rPr lang="en-US" sz="4400" dirty="0" smtClean="0">
                <a:solidFill>
                  <a:srgbClr val="FF6600"/>
                </a:solidFill>
                <a:ea typeface="Arial" charset="0"/>
                <a:cs typeface="Arial" charset="0"/>
              </a:rPr>
              <a:t>Global Partnerships</a:t>
            </a:r>
            <a:br>
              <a:rPr lang="en-US" sz="4400" dirty="0" smtClean="0">
                <a:solidFill>
                  <a:srgbClr val="FF6600"/>
                </a:solidFill>
                <a:ea typeface="Arial" charset="0"/>
                <a:cs typeface="Arial" charset="0"/>
              </a:rPr>
            </a:br>
            <a:endParaRPr lang="en-GB" dirty="0">
              <a:solidFill>
                <a:srgbClr val="FF6600"/>
              </a:solidFill>
            </a:endParaRPr>
          </a:p>
        </p:txBody>
      </p:sp>
      <p:sp>
        <p:nvSpPr>
          <p:cNvPr id="5" name="Text Placeholder 4"/>
          <p:cNvSpPr>
            <a:spLocks noGrp="1"/>
          </p:cNvSpPr>
          <p:nvPr>
            <p:ph type="body" sz="half" idx="1"/>
          </p:nvPr>
        </p:nvSpPr>
        <p:spPr>
          <a:xfrm>
            <a:off x="457200" y="1676400"/>
            <a:ext cx="4038600" cy="4906963"/>
          </a:xfrm>
        </p:spPr>
        <p:txBody>
          <a:bodyPr>
            <a:normAutofit/>
          </a:bodyPr>
          <a:lstStyle/>
          <a:p>
            <a:pPr>
              <a:buFont typeface="Wingdings" charset="2"/>
              <a:buChar char="§"/>
            </a:pPr>
            <a:r>
              <a:rPr lang="en-US" dirty="0" smtClean="0">
                <a:solidFill>
                  <a:srgbClr val="595959"/>
                </a:solidFill>
              </a:rPr>
              <a:t>Multiple actors involved                                                   (government, NGOs, private sector, foundations, etc.)</a:t>
            </a:r>
          </a:p>
          <a:p>
            <a:pPr>
              <a:buFont typeface="Wingdings" charset="2"/>
              <a:buChar char="§"/>
            </a:pPr>
            <a:endParaRPr lang="en-US" dirty="0" smtClean="0">
              <a:solidFill>
                <a:srgbClr val="595959"/>
              </a:solidFill>
            </a:endParaRPr>
          </a:p>
          <a:p>
            <a:pPr>
              <a:buFont typeface="Wingdings" charset="2"/>
              <a:buChar char="§"/>
            </a:pPr>
            <a:r>
              <a:rPr lang="en-US" dirty="0" smtClean="0">
                <a:solidFill>
                  <a:srgbClr val="595959"/>
                </a:solidFill>
              </a:rPr>
              <a:t>Global campaigns </a:t>
            </a:r>
          </a:p>
          <a:p>
            <a:endParaRPr lang="en-US" dirty="0" smtClean="0">
              <a:solidFill>
                <a:srgbClr val="595959"/>
              </a:solidFill>
            </a:endParaRPr>
          </a:p>
          <a:p>
            <a:endParaRPr lang="en-GB" dirty="0">
              <a:solidFill>
                <a:srgbClr val="595959"/>
              </a:solidFill>
            </a:endParaRPr>
          </a:p>
        </p:txBody>
      </p:sp>
      <p:sp>
        <p:nvSpPr>
          <p:cNvPr id="24578" name="Rectangle 1"/>
          <p:cNvSpPr>
            <a:spLocks noGrp="1" noChangeArrowheads="1"/>
          </p:cNvSpPr>
          <p:nvPr>
            <p:ph sz="half" idx="2"/>
          </p:nvPr>
        </p:nvSpPr>
        <p:spPr>
          <a:xfrm>
            <a:off x="4648200" y="1676400"/>
            <a:ext cx="4038600" cy="4906963"/>
          </a:xfrm>
        </p:spPr>
        <p:txBody>
          <a:bodyPr>
            <a:normAutofit/>
          </a:bodyPr>
          <a:lstStyle/>
          <a:p>
            <a:pPr>
              <a:buFont typeface="Wingdings" charset="2"/>
              <a:buChar char="§"/>
            </a:pPr>
            <a:r>
              <a:rPr lang="en-US" dirty="0" smtClean="0">
                <a:solidFill>
                  <a:srgbClr val="595959"/>
                </a:solidFill>
              </a:rPr>
              <a:t>Entrepreneurial approach</a:t>
            </a:r>
          </a:p>
          <a:p>
            <a:pPr>
              <a:buNone/>
            </a:pPr>
            <a:endParaRPr lang="en-US" dirty="0" smtClean="0">
              <a:solidFill>
                <a:srgbClr val="595959"/>
              </a:solidFill>
            </a:endParaRPr>
          </a:p>
          <a:p>
            <a:pPr>
              <a:buFont typeface="Wingdings" charset="2"/>
              <a:buChar char="§"/>
            </a:pPr>
            <a:r>
              <a:rPr lang="en-US" dirty="0" smtClean="0">
                <a:solidFill>
                  <a:srgbClr val="595959"/>
                </a:solidFill>
              </a:rPr>
              <a:t>Capacity of partnerships go beyond traditional technical assistance</a:t>
            </a:r>
          </a:p>
          <a:p>
            <a:pPr>
              <a:buFont typeface="Wingdings" charset="2"/>
              <a:buChar char="§"/>
            </a:pPr>
            <a:endParaRPr lang="en-US" dirty="0" smtClean="0">
              <a:solidFill>
                <a:srgbClr val="595959"/>
              </a:solidFill>
            </a:endParaRPr>
          </a:p>
        </p:txBody>
      </p:sp>
      <p:sp>
        <p:nvSpPr>
          <p:cNvPr id="24577" name="Slide Number Placeholder 3"/>
          <p:cNvSpPr>
            <a:spLocks noGrp="1"/>
          </p:cNvSpPr>
          <p:nvPr>
            <p:ph type="sldNum" sz="quarter" idx="10"/>
          </p:nvPr>
        </p:nvSpPr>
        <p:spPr/>
        <p:txBody>
          <a:bodyPr/>
          <a:lstStyle/>
          <a:p>
            <a:fld id="{D654EF55-2C65-A347-A9B5-693DA72C6E14}" type="slidenum">
              <a:rPr lang="en-US" smtClean="0"/>
              <a:pPr/>
              <a:t>11</a:t>
            </a:fld>
            <a:endParaRPr lang="en-US" dirty="0"/>
          </a:p>
        </p:txBody>
      </p:sp>
      <p:pic>
        <p:nvPicPr>
          <p:cNvPr id="6" name="Picture 5" descr="GPF.jpg"/>
          <p:cNvPicPr>
            <a:picLocks noChangeAspect="1"/>
          </p:cNvPicPr>
          <p:nvPr/>
        </p:nvPicPr>
        <p:blipFill>
          <a:blip r:embed="rId2" cstate="print"/>
          <a:stretch>
            <a:fillRect/>
          </a:stretch>
        </p:blipFill>
        <p:spPr>
          <a:xfrm>
            <a:off x="8001000" y="228600"/>
            <a:ext cx="835025" cy="822325"/>
          </a:xfrm>
          <a:prstGeom prst="rect">
            <a:avLst/>
          </a:prstGeom>
        </p:spPr>
      </p:pic>
    </p:spTree>
    <p:extLst>
      <p:ext uri="{BB962C8B-B14F-4D97-AF65-F5344CB8AC3E}">
        <p14:creationId xmlns:p14="http://schemas.microsoft.com/office/powerpoint/2010/main" xmlns="" val="34894030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457200" y="1295400"/>
            <a:ext cx="8229600" cy="4525963"/>
          </a:xfrm>
        </p:spPr>
        <p:txBody>
          <a:bodyPr>
            <a:normAutofit/>
          </a:bodyPr>
          <a:lstStyle/>
          <a:p>
            <a:pPr>
              <a:buFont typeface="Wingdings" charset="2"/>
              <a:buChar char="§"/>
            </a:pPr>
            <a:r>
              <a:rPr lang="en-US" dirty="0" smtClean="0">
                <a:solidFill>
                  <a:srgbClr val="595959"/>
                </a:solidFill>
              </a:rPr>
              <a:t>Aid creates dependency</a:t>
            </a:r>
          </a:p>
          <a:p>
            <a:pPr>
              <a:buFont typeface="Wingdings" charset="2"/>
              <a:buChar char="§"/>
            </a:pPr>
            <a:r>
              <a:rPr lang="en-US" dirty="0" smtClean="0">
                <a:solidFill>
                  <a:srgbClr val="595959"/>
                </a:solidFill>
              </a:rPr>
              <a:t>Investment makes you independent</a:t>
            </a:r>
          </a:p>
          <a:p>
            <a:pPr>
              <a:buFont typeface="Wingdings" charset="2"/>
              <a:buChar char="§"/>
            </a:pPr>
            <a:r>
              <a:rPr lang="en-US" dirty="0" smtClean="0">
                <a:solidFill>
                  <a:srgbClr val="595959"/>
                </a:solidFill>
              </a:rPr>
              <a:t>Encouraging entrepreneurship at the local level</a:t>
            </a:r>
          </a:p>
          <a:p>
            <a:pPr>
              <a:buFont typeface="Wingdings" charset="2"/>
              <a:buChar char="§"/>
            </a:pPr>
            <a:r>
              <a:rPr lang="en-US" dirty="0" smtClean="0">
                <a:solidFill>
                  <a:srgbClr val="595959"/>
                </a:solidFill>
              </a:rPr>
              <a:t>Incubation of facilities</a:t>
            </a:r>
          </a:p>
          <a:p>
            <a:pPr>
              <a:buFont typeface="Wingdings" charset="2"/>
              <a:buChar char="§"/>
            </a:pPr>
            <a:r>
              <a:rPr lang="en-US" dirty="0" smtClean="0">
                <a:solidFill>
                  <a:srgbClr val="595959"/>
                </a:solidFill>
              </a:rPr>
              <a:t>Using advertising dollars for strategic initiatives</a:t>
            </a:r>
          </a:p>
          <a:p>
            <a:pPr>
              <a:buFont typeface="Wingdings" charset="2"/>
              <a:buChar char="§"/>
            </a:pPr>
            <a:r>
              <a:rPr lang="en-US" dirty="0" smtClean="0">
                <a:solidFill>
                  <a:srgbClr val="595959"/>
                </a:solidFill>
              </a:rPr>
              <a:t>Achieving international objectives beyond current capabilities</a:t>
            </a:r>
          </a:p>
          <a:p>
            <a:pPr>
              <a:buFont typeface="Wingdings" charset="2"/>
              <a:buChar char="§"/>
            </a:pPr>
            <a:r>
              <a:rPr lang="en-US" dirty="0" smtClean="0">
                <a:solidFill>
                  <a:srgbClr val="595959"/>
                </a:solidFill>
              </a:rPr>
              <a:t>Creative and innovative partnerships</a:t>
            </a:r>
          </a:p>
          <a:p>
            <a:endParaRPr lang="en-US" dirty="0">
              <a:solidFill>
                <a:srgbClr val="595959"/>
              </a:solidFill>
            </a:endParaRPr>
          </a:p>
        </p:txBody>
      </p:sp>
      <p:sp>
        <p:nvSpPr>
          <p:cNvPr id="25601" name="Slide Number Placeholder 3"/>
          <p:cNvSpPr>
            <a:spLocks noGrp="1"/>
          </p:cNvSpPr>
          <p:nvPr>
            <p:ph type="sldNum" sz="quarter" idx="12"/>
          </p:nvPr>
        </p:nvSpPr>
        <p:spPr/>
        <p:txBody>
          <a:bodyPr/>
          <a:lstStyle/>
          <a:p>
            <a:fld id="{BA8FBB16-8ED0-CF46-8068-9A3CCE2549B1}" type="slidenum">
              <a:rPr lang="en-US" smtClean="0"/>
              <a:pPr/>
              <a:t>12</a:t>
            </a:fld>
            <a:endParaRPr lang="en-US" dirty="0"/>
          </a:p>
        </p:txBody>
      </p:sp>
      <p:sp>
        <p:nvSpPr>
          <p:cNvPr id="8" name="Title 7"/>
          <p:cNvSpPr>
            <a:spLocks noGrp="1"/>
          </p:cNvSpPr>
          <p:nvPr>
            <p:ph type="title"/>
          </p:nvPr>
        </p:nvSpPr>
        <p:spPr>
          <a:xfrm>
            <a:off x="457200" y="413792"/>
            <a:ext cx="8229600" cy="1143000"/>
          </a:xfrm>
        </p:spPr>
        <p:txBody>
          <a:bodyPr>
            <a:normAutofit fontScale="90000"/>
          </a:bodyPr>
          <a:lstStyle/>
          <a:p>
            <a:r>
              <a:rPr lang="en-US" sz="4000" dirty="0" smtClean="0">
                <a:solidFill>
                  <a:srgbClr val="FF6600"/>
                </a:solidFill>
                <a:ea typeface="Arial" charset="0"/>
                <a:cs typeface="Arial" charset="0"/>
              </a:rPr>
              <a:t>Partnerships as a Foreign </a:t>
            </a:r>
            <a:br>
              <a:rPr lang="en-US" sz="4000" dirty="0" smtClean="0">
                <a:solidFill>
                  <a:srgbClr val="FF6600"/>
                </a:solidFill>
                <a:ea typeface="Arial" charset="0"/>
                <a:cs typeface="Arial" charset="0"/>
              </a:rPr>
            </a:br>
            <a:r>
              <a:rPr lang="en-US" sz="4000" dirty="0" smtClean="0">
                <a:solidFill>
                  <a:srgbClr val="FF6600"/>
                </a:solidFill>
                <a:ea typeface="Arial" charset="0"/>
                <a:cs typeface="Arial" charset="0"/>
              </a:rPr>
              <a:t>Policy Tool</a:t>
            </a:r>
            <a:r>
              <a:rPr lang="en-US" sz="4400" dirty="0" smtClean="0">
                <a:solidFill>
                  <a:srgbClr val="FF6600"/>
                </a:solidFill>
                <a:ea typeface="Arial" charset="0"/>
                <a:cs typeface="Arial" charset="0"/>
              </a:rPr>
              <a:t/>
            </a:r>
            <a:br>
              <a:rPr lang="en-US" sz="4400" dirty="0" smtClean="0">
                <a:solidFill>
                  <a:srgbClr val="FF6600"/>
                </a:solidFill>
                <a:ea typeface="Arial" charset="0"/>
                <a:cs typeface="Arial" charset="0"/>
              </a:rPr>
            </a:br>
            <a:endParaRPr lang="en-GB" dirty="0">
              <a:solidFill>
                <a:srgbClr val="FF6600"/>
              </a:solidFill>
            </a:endParaRPr>
          </a:p>
        </p:txBody>
      </p:sp>
      <p:sp>
        <p:nvSpPr>
          <p:cNvPr id="25603" name="Rectangle 6"/>
          <p:cNvSpPr>
            <a:spLocks noChangeArrowheads="1"/>
          </p:cNvSpPr>
          <p:nvPr/>
        </p:nvSpPr>
        <p:spPr bwMode="auto">
          <a:xfrm>
            <a:off x="457200" y="1341438"/>
            <a:ext cx="8229600" cy="4906962"/>
          </a:xfrm>
          <a:prstGeom prst="rect">
            <a:avLst/>
          </a:prstGeom>
          <a:noFill/>
          <a:ln w="9525">
            <a:noFill/>
            <a:miter lim="800000"/>
            <a:headEnd/>
            <a:tailEnd/>
          </a:ln>
        </p:spPr>
        <p:txBody>
          <a:bodyPr>
            <a:prstTxWarp prst="textNoShape">
              <a:avLst/>
            </a:prstTxWarp>
          </a:bodyPr>
          <a:lstStyle/>
          <a:p>
            <a:pPr marL="342900" indent="-342900">
              <a:spcBef>
                <a:spcPct val="20000"/>
              </a:spcBef>
              <a:spcAft>
                <a:spcPct val="20000"/>
              </a:spcAft>
              <a:buFont typeface="Wingdings" charset="2"/>
              <a:buChar char="§"/>
            </a:pPr>
            <a:endParaRPr lang="en-US" sz="2400" dirty="0"/>
          </a:p>
          <a:p>
            <a:pPr marL="342900" indent="-342900">
              <a:spcBef>
                <a:spcPct val="20000"/>
              </a:spcBef>
              <a:spcAft>
                <a:spcPct val="20000"/>
              </a:spcAft>
              <a:buFont typeface="Wingdings" charset="2"/>
              <a:buChar char="§"/>
            </a:pPr>
            <a:endParaRPr lang="en-US" sz="2400" dirty="0"/>
          </a:p>
          <a:p>
            <a:pPr marL="342900" indent="-342900">
              <a:spcBef>
                <a:spcPct val="20000"/>
              </a:spcBef>
              <a:spcAft>
                <a:spcPct val="20000"/>
              </a:spcAft>
              <a:buFont typeface="Wingdings" charset="2"/>
              <a:buChar char="§"/>
            </a:pPr>
            <a:endParaRPr lang="en-US" sz="2400" dirty="0"/>
          </a:p>
          <a:p>
            <a:pPr marL="342900" indent="-342900">
              <a:spcBef>
                <a:spcPct val="20000"/>
              </a:spcBef>
              <a:spcAft>
                <a:spcPct val="20000"/>
              </a:spcAft>
              <a:buFont typeface="Wingdings" charset="2"/>
              <a:buChar char="§"/>
            </a:pPr>
            <a:endParaRPr lang="en-US" sz="2400" dirty="0"/>
          </a:p>
        </p:txBody>
      </p:sp>
    </p:spTree>
    <p:extLst>
      <p:ext uri="{BB962C8B-B14F-4D97-AF65-F5344CB8AC3E}">
        <p14:creationId xmlns:p14="http://schemas.microsoft.com/office/powerpoint/2010/main" xmlns="" val="270505469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3"/>
          <p:cNvSpPr>
            <a:spLocks noGrp="1"/>
          </p:cNvSpPr>
          <p:nvPr>
            <p:ph type="sldNum" sz="quarter" idx="12"/>
          </p:nvPr>
        </p:nvSpPr>
        <p:spPr>
          <a:ln>
            <a:miter lim="800000"/>
            <a:headEnd/>
            <a:tailEnd/>
          </a:ln>
        </p:spPr>
        <p:txBody>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a:solidFill>
                  <a:schemeClr val="tx1"/>
                </a:solidFill>
                <a:latin typeface="Calibri" pitchFamily="34" charset="0"/>
                <a:ea typeface="MS PGothic" pitchFamily="34" charset="-128"/>
              </a:defRPr>
            </a:lvl9pPr>
          </a:lstStyle>
          <a:p>
            <a:fld id="{A9CB8EB5-B18A-41BD-9B7E-F5508213E6FC}" type="slidenum">
              <a:rPr lang="en-US" altLang="fr-FR">
                <a:solidFill>
                  <a:srgbClr val="898989"/>
                </a:solidFill>
              </a:rPr>
              <a:pPr/>
              <a:t>13</a:t>
            </a:fld>
            <a:endParaRPr lang="en-US" altLang="fr-FR" dirty="0">
              <a:solidFill>
                <a:srgbClr val="898989"/>
              </a:solidFill>
            </a:endParaRPr>
          </a:p>
        </p:txBody>
      </p:sp>
      <p:sp>
        <p:nvSpPr>
          <p:cNvPr id="8" name="Title 6"/>
          <p:cNvSpPr>
            <a:spLocks noGrp="1"/>
          </p:cNvSpPr>
          <p:nvPr>
            <p:ph type="title"/>
          </p:nvPr>
        </p:nvSpPr>
        <p:spPr>
          <a:xfrm>
            <a:off x="457200" y="274638"/>
            <a:ext cx="7620000" cy="1143000"/>
          </a:xfrm>
        </p:spPr>
        <p:txBody>
          <a:bodyPr>
            <a:normAutofit/>
          </a:bodyPr>
          <a:lstStyle/>
          <a:p>
            <a:r>
              <a:rPr lang="en-US" sz="3500" dirty="0" smtClean="0">
                <a:solidFill>
                  <a:srgbClr val="FF6600"/>
                </a:solidFill>
                <a:ea typeface="Arial" charset="0"/>
                <a:cs typeface="Arial" charset="0"/>
              </a:rPr>
              <a:t>Engaging with the United Nations</a:t>
            </a:r>
            <a:endParaRPr lang="en-GB" sz="3500" dirty="0">
              <a:solidFill>
                <a:srgbClr val="FF6600"/>
              </a:solidFill>
            </a:endParaRPr>
          </a:p>
        </p:txBody>
      </p:sp>
      <p:sp>
        <p:nvSpPr>
          <p:cNvPr id="17411" name="TextBox 7"/>
          <p:cNvSpPr txBox="1">
            <a:spLocks noChangeArrowheads="1"/>
          </p:cNvSpPr>
          <p:nvPr/>
        </p:nvSpPr>
        <p:spPr bwMode="auto">
          <a:xfrm>
            <a:off x="457200" y="1524000"/>
            <a:ext cx="3505200" cy="31700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a:solidFill>
                  <a:schemeClr val="tx1"/>
                </a:solidFill>
                <a:latin typeface="Calibri" pitchFamily="34" charset="0"/>
                <a:ea typeface="MS PGothic" pitchFamily="34" charset="-128"/>
              </a:defRPr>
            </a:lvl9pPr>
          </a:lstStyle>
          <a:p>
            <a:pPr>
              <a:buClr>
                <a:schemeClr val="accent1"/>
              </a:buClr>
              <a:buFont typeface="Wingdings" charset="2"/>
              <a:buChar char="§"/>
            </a:pPr>
            <a:r>
              <a:rPr lang="en-US" altLang="fr-FR" sz="2500" dirty="0" smtClean="0">
                <a:solidFill>
                  <a:schemeClr val="tx1">
                    <a:lumMod val="65000"/>
                    <a:lumOff val="35000"/>
                  </a:schemeClr>
                </a:solidFill>
                <a:cs typeface="Arial" pitchFamily="34" charset="0"/>
              </a:rPr>
              <a:t> Corporations </a:t>
            </a:r>
            <a:r>
              <a:rPr lang="en-US" altLang="fr-FR" sz="2500" dirty="0">
                <a:solidFill>
                  <a:schemeClr val="tx1">
                    <a:lumMod val="65000"/>
                    <a:lumOff val="35000"/>
                  </a:schemeClr>
                </a:solidFill>
                <a:cs typeface="Arial" pitchFamily="34" charset="0"/>
              </a:rPr>
              <a:t>can use marketing as a tool to help achieve the </a:t>
            </a:r>
            <a:r>
              <a:rPr lang="en-US" altLang="fr-FR" sz="2500" dirty="0" smtClean="0">
                <a:solidFill>
                  <a:schemeClr val="tx1">
                    <a:lumMod val="65000"/>
                    <a:lumOff val="35000"/>
                  </a:schemeClr>
                </a:solidFill>
                <a:cs typeface="Arial" pitchFamily="34" charset="0"/>
              </a:rPr>
              <a:t>Sustainable </a:t>
            </a:r>
            <a:r>
              <a:rPr lang="en-US" altLang="fr-FR" sz="2500" dirty="0">
                <a:solidFill>
                  <a:schemeClr val="tx1">
                    <a:lumMod val="65000"/>
                    <a:lumOff val="35000"/>
                  </a:schemeClr>
                </a:solidFill>
                <a:cs typeface="Arial" pitchFamily="34" charset="0"/>
              </a:rPr>
              <a:t>Development Goals through social </a:t>
            </a:r>
            <a:r>
              <a:rPr lang="en-US" altLang="fr-FR" sz="2500" dirty="0" smtClean="0">
                <a:solidFill>
                  <a:schemeClr val="tx1">
                    <a:lumMod val="65000"/>
                    <a:lumOff val="35000"/>
                  </a:schemeClr>
                </a:solidFill>
                <a:cs typeface="Arial" pitchFamily="34" charset="0"/>
              </a:rPr>
              <a:t>marketing, as it was previously used for the MDGs. </a:t>
            </a:r>
            <a:endParaRPr lang="en-US" altLang="fr-FR" sz="2500" dirty="0">
              <a:solidFill>
                <a:schemeClr val="tx1">
                  <a:lumMod val="65000"/>
                  <a:lumOff val="35000"/>
                </a:schemeClr>
              </a:solidFill>
            </a:endParaRPr>
          </a:p>
        </p:txBody>
      </p:sp>
      <p:pic>
        <p:nvPicPr>
          <p:cNvPr id="17412" name="Picture 9" descr="MDG-infographic-1.jpg"/>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419600" y="1295400"/>
            <a:ext cx="3657600" cy="28299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3" name="Picture 10"/>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195736" y="4797152"/>
            <a:ext cx="6324600" cy="1358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15261287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52736"/>
            <a:ext cx="9144000" cy="5256584"/>
          </a:xfrm>
        </p:spPr>
        <p:txBody>
          <a:bodyPr>
            <a:normAutofit/>
          </a:bodyPr>
          <a:lstStyle/>
          <a:p>
            <a:r>
              <a:rPr lang="en-US" sz="1500" b="1" u="sng" dirty="0" smtClean="0">
                <a:solidFill>
                  <a:srgbClr val="FF6600"/>
                </a:solidFill>
              </a:rPr>
              <a:t>Zero Mothers Die (ZMD)</a:t>
            </a:r>
            <a:r>
              <a:rPr lang="en-US" sz="1500" b="1" dirty="0" smtClean="0">
                <a:solidFill>
                  <a:srgbClr val="FF6600"/>
                </a:solidFill>
              </a:rPr>
              <a:t> </a:t>
            </a:r>
            <a:r>
              <a:rPr lang="en-US" sz="1500" dirty="0" smtClean="0">
                <a:solidFill>
                  <a:srgbClr val="595959"/>
                </a:solidFill>
              </a:rPr>
              <a:t>is a </a:t>
            </a:r>
            <a:r>
              <a:rPr lang="en-US" sz="1500" dirty="0">
                <a:solidFill>
                  <a:srgbClr val="595959"/>
                </a:solidFill>
              </a:rPr>
              <a:t>global initiative to provide vulnerable women with mobile phones so they can access healthy pregnancy information messages and call their local health worker during emergencies</a:t>
            </a:r>
            <a:r>
              <a:rPr lang="en-US" sz="1500" dirty="0" smtClean="0">
                <a:solidFill>
                  <a:srgbClr val="595959"/>
                </a:solidFill>
              </a:rPr>
              <a:t>. The partnerships includes co-founders from the </a:t>
            </a:r>
            <a:r>
              <a:rPr lang="en-US" sz="1500" u="sng" dirty="0" smtClean="0">
                <a:solidFill>
                  <a:srgbClr val="595959"/>
                </a:solidFill>
              </a:rPr>
              <a:t>Advanced Development for Africa</a:t>
            </a:r>
            <a:r>
              <a:rPr lang="en-US" sz="1500" dirty="0" smtClean="0">
                <a:solidFill>
                  <a:srgbClr val="595959"/>
                </a:solidFill>
              </a:rPr>
              <a:t>, </a:t>
            </a:r>
            <a:r>
              <a:rPr lang="en-US" sz="1500" u="sng" dirty="0" smtClean="0">
                <a:solidFill>
                  <a:srgbClr val="595959"/>
                </a:solidFill>
              </a:rPr>
              <a:t>Universal Doctor </a:t>
            </a:r>
            <a:r>
              <a:rPr lang="en-US" sz="1500" dirty="0" smtClean="0">
                <a:solidFill>
                  <a:srgbClr val="595959"/>
                </a:solidFill>
              </a:rPr>
              <a:t>and </a:t>
            </a:r>
            <a:r>
              <a:rPr lang="en-US" sz="1500" u="sng" dirty="0" smtClean="0">
                <a:solidFill>
                  <a:srgbClr val="595959"/>
                </a:solidFill>
              </a:rPr>
              <a:t>Millennia2025 Foundation</a:t>
            </a:r>
            <a:r>
              <a:rPr lang="en-US" sz="1500" dirty="0" smtClean="0">
                <a:solidFill>
                  <a:srgbClr val="595959"/>
                </a:solidFill>
              </a:rPr>
              <a:t>. </a:t>
            </a:r>
          </a:p>
          <a:p>
            <a:r>
              <a:rPr lang="en-US" sz="1500" b="1" u="sng" dirty="0" smtClean="0">
                <a:solidFill>
                  <a:srgbClr val="FF6600"/>
                </a:solidFill>
              </a:rPr>
              <a:t>A Global Partnerships for Youth</a:t>
            </a:r>
            <a:r>
              <a:rPr lang="en-US" sz="1500" b="1" dirty="0" smtClean="0">
                <a:solidFill>
                  <a:srgbClr val="FF6600"/>
                </a:solidFill>
              </a:rPr>
              <a:t> </a:t>
            </a:r>
            <a:r>
              <a:rPr lang="en-US" sz="1500" dirty="0" smtClean="0">
                <a:solidFill>
                  <a:srgbClr val="595959"/>
                </a:solidFill>
              </a:rPr>
              <a:t>is a partnership between </a:t>
            </a:r>
            <a:r>
              <a:rPr lang="en-US" sz="1500" u="sng" dirty="0" smtClean="0">
                <a:solidFill>
                  <a:srgbClr val="595959"/>
                </a:solidFill>
              </a:rPr>
              <a:t>Save the Children</a:t>
            </a:r>
            <a:r>
              <a:rPr lang="en-US" sz="1500" dirty="0" smtClean="0">
                <a:solidFill>
                  <a:srgbClr val="595959"/>
                </a:solidFill>
              </a:rPr>
              <a:t> and </a:t>
            </a:r>
            <a:r>
              <a:rPr lang="en-US" sz="1500" u="sng" dirty="0" smtClean="0">
                <a:solidFill>
                  <a:srgbClr val="595959"/>
                </a:solidFill>
              </a:rPr>
              <a:t>Accenture</a:t>
            </a:r>
            <a:r>
              <a:rPr lang="en-US" sz="1500" dirty="0" smtClean="0">
                <a:solidFill>
                  <a:srgbClr val="595959"/>
                </a:solidFill>
              </a:rPr>
              <a:t> equips youth with skills to get a job or build a business in countries like the Philippines, Egypt, Indonesia, Vietnam, Bangladesh and China. Through our “Skills to Succeed” partnership with Accenture, we aim to train nearly 44,000 youth by 2015</a:t>
            </a:r>
          </a:p>
          <a:p>
            <a:r>
              <a:rPr lang="en-US" sz="1500" b="1" u="sng" dirty="0" smtClean="0">
                <a:solidFill>
                  <a:srgbClr val="FF6600"/>
                </a:solidFill>
              </a:rPr>
              <a:t>Women </a:t>
            </a:r>
            <a:r>
              <a:rPr lang="en-US" sz="1500" b="1" u="sng" dirty="0">
                <a:solidFill>
                  <a:srgbClr val="FF6600"/>
                </a:solidFill>
              </a:rPr>
              <a:t>Entrepreneurs Opportunity </a:t>
            </a:r>
            <a:r>
              <a:rPr lang="en-US" sz="1500" b="1" u="sng" dirty="0" smtClean="0">
                <a:solidFill>
                  <a:srgbClr val="FF6600"/>
                </a:solidFill>
              </a:rPr>
              <a:t>Facility</a:t>
            </a:r>
            <a:r>
              <a:rPr lang="en-US" sz="1500" dirty="0" smtClean="0">
                <a:solidFill>
                  <a:srgbClr val="FF6600"/>
                </a:solidFill>
              </a:rPr>
              <a:t> </a:t>
            </a:r>
            <a:r>
              <a:rPr lang="en-US" sz="1500" dirty="0" smtClean="0">
                <a:solidFill>
                  <a:srgbClr val="595959"/>
                </a:solidFill>
              </a:rPr>
              <a:t>was launched by </a:t>
            </a:r>
            <a:r>
              <a:rPr lang="en-US" sz="1500" u="sng" dirty="0" smtClean="0">
                <a:solidFill>
                  <a:srgbClr val="595959"/>
                </a:solidFill>
              </a:rPr>
              <a:t>Goldman Sachs’ Women 10,000 programme </a:t>
            </a:r>
            <a:r>
              <a:rPr lang="en-US" sz="1500" dirty="0" smtClean="0">
                <a:solidFill>
                  <a:srgbClr val="595959"/>
                </a:solidFill>
              </a:rPr>
              <a:t>and the </a:t>
            </a:r>
            <a:r>
              <a:rPr lang="en-US" sz="1500" u="sng" dirty="0" smtClean="0">
                <a:solidFill>
                  <a:srgbClr val="595959"/>
                </a:solidFill>
              </a:rPr>
              <a:t>IFC </a:t>
            </a:r>
            <a:r>
              <a:rPr lang="en-US" sz="1500" dirty="0" smtClean="0">
                <a:solidFill>
                  <a:srgbClr val="595959"/>
                </a:solidFill>
              </a:rPr>
              <a:t>to bring together </a:t>
            </a:r>
            <a:r>
              <a:rPr lang="en-US" sz="1500" dirty="0">
                <a:solidFill>
                  <a:srgbClr val="595959"/>
                </a:solidFill>
              </a:rPr>
              <a:t>their resources and expertise to launch the first-ever global finance facility dedicated exclusively to women-owned small and medium-sized enterprises.  The Goldman Sachs Foundation, IFC, and other investors will contribute up to $600 million to create The Women Entrepreneurs Opportunity Facility, which will enable approximately 100,000 women entrepreneurs to access capital.</a:t>
            </a:r>
          </a:p>
          <a:p>
            <a:r>
              <a:rPr lang="en-US" sz="1500" b="1" u="sng" dirty="0" smtClean="0">
                <a:solidFill>
                  <a:srgbClr val="FF6600"/>
                </a:solidFill>
              </a:rPr>
              <a:t>National Marine Sanctuary Campaign </a:t>
            </a:r>
            <a:r>
              <a:rPr lang="en-US" sz="1500" dirty="0" smtClean="0">
                <a:solidFill>
                  <a:srgbClr val="FF6600"/>
                </a:solidFill>
              </a:rPr>
              <a:t> </a:t>
            </a:r>
            <a:r>
              <a:rPr lang="en-US" sz="1500" dirty="0" smtClean="0">
                <a:solidFill>
                  <a:srgbClr val="595959"/>
                </a:solidFill>
              </a:rPr>
              <a:t>is an effort lead by the island state of Palau to create the world’s first national marine sanctuary that will stop ocean degradation and hopefully reverse the harmful effects it has had on our world’s oceans thus far. At the high-level meeting, </a:t>
            </a:r>
            <a:r>
              <a:rPr lang="en-US" sz="1500" i="1" dirty="0" smtClean="0">
                <a:solidFill>
                  <a:srgbClr val="595959"/>
                </a:solidFill>
              </a:rPr>
              <a:t>Healthy Oceans &amp; Seas: Paving the Way Toward a Sustainable Development Goal, </a:t>
            </a:r>
            <a:r>
              <a:rPr lang="en-US" sz="1500" u="sng" dirty="0" smtClean="0">
                <a:solidFill>
                  <a:srgbClr val="595959"/>
                </a:solidFill>
              </a:rPr>
              <a:t>the government of Italy</a:t>
            </a:r>
            <a:r>
              <a:rPr lang="en-US" sz="1500" dirty="0" smtClean="0">
                <a:solidFill>
                  <a:srgbClr val="595959"/>
                </a:solidFill>
              </a:rPr>
              <a:t> pledged its support and a contribution of </a:t>
            </a:r>
            <a:r>
              <a:rPr lang="en-US" sz="1500" b="1" dirty="0" smtClean="0">
                <a:solidFill>
                  <a:srgbClr val="595959"/>
                </a:solidFill>
              </a:rPr>
              <a:t>$300,000 </a:t>
            </a:r>
            <a:r>
              <a:rPr lang="en-US" sz="1500" dirty="0" smtClean="0">
                <a:solidFill>
                  <a:srgbClr val="595959"/>
                </a:solidFill>
              </a:rPr>
              <a:t>(organized on the occasion of the opening of the 69th session of the General Assembly, hosted by Italy, Monaco, and Palau, in cooperation with the UN Department of Public Information)</a:t>
            </a:r>
          </a:p>
          <a:p>
            <a:endParaRPr lang="en-US" sz="1500" b="1" u="sng" dirty="0">
              <a:solidFill>
                <a:srgbClr val="FF6600"/>
              </a:solidFill>
            </a:endParaRPr>
          </a:p>
        </p:txBody>
      </p:sp>
      <p:sp>
        <p:nvSpPr>
          <p:cNvPr id="4" name="TextBox 3"/>
          <p:cNvSpPr txBox="1"/>
          <p:nvPr/>
        </p:nvSpPr>
        <p:spPr>
          <a:xfrm>
            <a:off x="2829034" y="1138621"/>
            <a:ext cx="184666" cy="369332"/>
          </a:xfrm>
          <a:prstGeom prst="rect">
            <a:avLst/>
          </a:prstGeom>
          <a:noFill/>
        </p:spPr>
        <p:txBody>
          <a:bodyPr wrap="none" rtlCol="0">
            <a:spAutoFit/>
          </a:bodyPr>
          <a:lstStyle/>
          <a:p>
            <a:endParaRPr lang="en-US" dirty="0"/>
          </a:p>
        </p:txBody>
      </p:sp>
      <p:sp>
        <p:nvSpPr>
          <p:cNvPr id="8" name="Title 6"/>
          <p:cNvSpPr>
            <a:spLocks noGrp="1"/>
          </p:cNvSpPr>
          <p:nvPr>
            <p:ph type="title"/>
          </p:nvPr>
        </p:nvSpPr>
        <p:spPr>
          <a:xfrm>
            <a:off x="467544" y="116632"/>
            <a:ext cx="6840760" cy="908720"/>
          </a:xfrm>
        </p:spPr>
        <p:txBody>
          <a:bodyPr>
            <a:noAutofit/>
          </a:bodyPr>
          <a:lstStyle/>
          <a:p>
            <a:r>
              <a:rPr lang="en-US" sz="3200" dirty="0" smtClean="0">
                <a:solidFill>
                  <a:srgbClr val="FF6600"/>
                </a:solidFill>
                <a:ea typeface="Arial" charset="0"/>
                <a:cs typeface="Arial" charset="0"/>
              </a:rPr>
              <a:t>Partnerships for Good</a:t>
            </a:r>
            <a:endParaRPr lang="en-GB" sz="3200" dirty="0">
              <a:solidFill>
                <a:srgbClr val="FF6600"/>
              </a:solidFill>
            </a:endParaRPr>
          </a:p>
        </p:txBody>
      </p:sp>
    </p:spTree>
    <p:extLst>
      <p:ext uri="{BB962C8B-B14F-4D97-AF65-F5344CB8AC3E}">
        <p14:creationId xmlns:p14="http://schemas.microsoft.com/office/powerpoint/2010/main" xmlns="" val="3722560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496" y="1124744"/>
            <a:ext cx="9108504" cy="4752528"/>
          </a:xfrm>
        </p:spPr>
        <p:txBody>
          <a:bodyPr>
            <a:normAutofit fontScale="77500" lnSpcReduction="20000"/>
          </a:bodyPr>
          <a:lstStyle/>
          <a:p>
            <a:r>
              <a:rPr lang="en-US" sz="1900" b="1" dirty="0" smtClean="0">
                <a:hlinkClick r:id="rId2"/>
              </a:rPr>
              <a:t>Energy </a:t>
            </a:r>
            <a:r>
              <a:rPr lang="en-US" sz="1900" b="1" dirty="0">
                <a:hlinkClick r:id="rId2"/>
              </a:rPr>
              <a:t>Future Coalition</a:t>
            </a:r>
            <a:r>
              <a:rPr lang="en-US" sz="1900" dirty="0"/>
              <a:t>: </a:t>
            </a:r>
            <a:r>
              <a:rPr lang="en-US" sz="1900" dirty="0" smtClean="0">
                <a:solidFill>
                  <a:srgbClr val="595959"/>
                </a:solidFill>
              </a:rPr>
              <a:t>The </a:t>
            </a:r>
            <a:r>
              <a:rPr lang="en-US" sz="1900" dirty="0">
                <a:solidFill>
                  <a:srgbClr val="595959"/>
                </a:solidFill>
              </a:rPr>
              <a:t>Energy Future Coalition builds bridges between businesses, labor organizations and environmental groups for broad-based and non-partisan </a:t>
            </a:r>
            <a:r>
              <a:rPr lang="en-US" sz="1900" dirty="0" smtClean="0">
                <a:solidFill>
                  <a:srgbClr val="595959"/>
                </a:solidFill>
              </a:rPr>
              <a:t>solutions to create a new energy strategy.</a:t>
            </a:r>
          </a:p>
          <a:p>
            <a:r>
              <a:rPr lang="en-US" sz="1900" b="1" dirty="0" smtClean="0">
                <a:hlinkClick r:id="rId3"/>
              </a:rPr>
              <a:t>Sustainable Energy for All</a:t>
            </a:r>
            <a:r>
              <a:rPr lang="en-US" sz="1900" dirty="0">
                <a:solidFill>
                  <a:srgbClr val="595959"/>
                </a:solidFill>
              </a:rPr>
              <a:t>: </a:t>
            </a:r>
            <a:r>
              <a:rPr lang="en-US" sz="1900" dirty="0" smtClean="0">
                <a:solidFill>
                  <a:srgbClr val="595959"/>
                </a:solidFill>
              </a:rPr>
              <a:t>To </a:t>
            </a:r>
            <a:r>
              <a:rPr lang="en-US" sz="1900" dirty="0">
                <a:solidFill>
                  <a:srgbClr val="595959"/>
                </a:solidFill>
              </a:rPr>
              <a:t>develop national energy access plans, </a:t>
            </a:r>
            <a:r>
              <a:rPr lang="en-US" sz="1900" dirty="0" smtClean="0">
                <a:solidFill>
                  <a:srgbClr val="595959"/>
                </a:solidFill>
              </a:rPr>
              <a:t>working </a:t>
            </a:r>
            <a:r>
              <a:rPr lang="en-US" sz="1900" dirty="0">
                <a:solidFill>
                  <a:srgbClr val="595959"/>
                </a:solidFill>
              </a:rPr>
              <a:t>with the </a:t>
            </a:r>
            <a:r>
              <a:rPr lang="en-US" sz="1900" dirty="0" smtClean="0">
                <a:solidFill>
                  <a:srgbClr val="595959"/>
                </a:solidFill>
              </a:rPr>
              <a:t>UN System, </a:t>
            </a:r>
            <a:r>
              <a:rPr lang="en-US" sz="1900" dirty="0">
                <a:solidFill>
                  <a:srgbClr val="595959"/>
                </a:solidFill>
              </a:rPr>
              <a:t>governments, </a:t>
            </a:r>
            <a:r>
              <a:rPr lang="en-US" sz="1900" dirty="0" smtClean="0">
                <a:solidFill>
                  <a:srgbClr val="595959"/>
                </a:solidFill>
              </a:rPr>
              <a:t>private </a:t>
            </a:r>
            <a:r>
              <a:rPr lang="en-US" sz="1900" dirty="0">
                <a:solidFill>
                  <a:srgbClr val="595959"/>
                </a:solidFill>
              </a:rPr>
              <a:t>sector, and civil society toward the broader goal of universal energy access by </a:t>
            </a:r>
            <a:r>
              <a:rPr lang="en-US" sz="1900" dirty="0" smtClean="0">
                <a:solidFill>
                  <a:srgbClr val="595959"/>
                </a:solidFill>
              </a:rPr>
              <a:t>2030</a:t>
            </a:r>
          </a:p>
          <a:p>
            <a:r>
              <a:rPr lang="en-US" sz="1900" b="1" dirty="0" smtClean="0">
                <a:hlinkClick r:id="rId4"/>
              </a:rPr>
              <a:t>Every Woman Every </a:t>
            </a:r>
            <a:r>
              <a:rPr lang="en-US" sz="1900" b="1" dirty="0">
                <a:hlinkClick r:id="rId4"/>
              </a:rPr>
              <a:t>Child</a:t>
            </a:r>
            <a:r>
              <a:rPr lang="en-US" sz="1900" dirty="0"/>
              <a:t>: </a:t>
            </a:r>
            <a:r>
              <a:rPr lang="en-US" sz="1900" dirty="0" smtClean="0">
                <a:solidFill>
                  <a:srgbClr val="595959"/>
                </a:solidFill>
              </a:rPr>
              <a:t>Aims </a:t>
            </a:r>
            <a:r>
              <a:rPr lang="en-US" sz="1900" dirty="0">
                <a:solidFill>
                  <a:srgbClr val="595959"/>
                </a:solidFill>
              </a:rPr>
              <a:t>to save the lives of 16 million women and children by 2015. It is </a:t>
            </a:r>
            <a:r>
              <a:rPr lang="en-US" sz="1900" dirty="0" smtClean="0">
                <a:solidFill>
                  <a:srgbClr val="595959"/>
                </a:solidFill>
              </a:rPr>
              <a:t>a global </a:t>
            </a:r>
            <a:r>
              <a:rPr lang="en-US" sz="1900" dirty="0">
                <a:solidFill>
                  <a:srgbClr val="595959"/>
                </a:solidFill>
              </a:rPr>
              <a:t>effort that mobilizes and intensifies international and national action by governments, multilaterals, the private sector and civil </a:t>
            </a:r>
            <a:r>
              <a:rPr lang="en-US" sz="1900" dirty="0" smtClean="0">
                <a:solidFill>
                  <a:srgbClr val="595959"/>
                </a:solidFill>
              </a:rPr>
              <a:t>society.</a:t>
            </a:r>
          </a:p>
          <a:p>
            <a:r>
              <a:rPr lang="en-US" sz="1900" b="1" dirty="0">
                <a:solidFill>
                  <a:srgbClr val="595959"/>
                </a:solidFill>
                <a:hlinkClick r:id="rId5"/>
              </a:rPr>
              <a:t>Girl </a:t>
            </a:r>
            <a:r>
              <a:rPr lang="en-US" sz="1900" b="1" dirty="0" smtClean="0">
                <a:solidFill>
                  <a:srgbClr val="595959"/>
                </a:solidFill>
                <a:hlinkClick r:id="rId5"/>
              </a:rPr>
              <a:t>Up</a:t>
            </a:r>
            <a:r>
              <a:rPr lang="en-US" sz="1900" dirty="0" smtClean="0">
                <a:solidFill>
                  <a:srgbClr val="595959"/>
                </a:solidFill>
              </a:rPr>
              <a:t>: A </a:t>
            </a:r>
            <a:r>
              <a:rPr lang="en-US" sz="1900" dirty="0">
                <a:solidFill>
                  <a:srgbClr val="595959"/>
                </a:solidFill>
              </a:rPr>
              <a:t>campaign </a:t>
            </a:r>
            <a:r>
              <a:rPr lang="en-US" sz="1900" dirty="0" smtClean="0">
                <a:solidFill>
                  <a:srgbClr val="595959"/>
                </a:solidFill>
              </a:rPr>
              <a:t>that gives </a:t>
            </a:r>
            <a:r>
              <a:rPr lang="en-US" sz="1900" dirty="0">
                <a:solidFill>
                  <a:srgbClr val="595959"/>
                </a:solidFill>
              </a:rPr>
              <a:t>American girls the opportunity to channel their energy and compassion to raise awareness and funds for programs of the United Nations that help some of the world’s hardest-to-reach adolescent girls</a:t>
            </a:r>
            <a:r>
              <a:rPr lang="en-US" sz="1900" dirty="0" smtClean="0">
                <a:solidFill>
                  <a:srgbClr val="595959"/>
                </a:solidFill>
              </a:rPr>
              <a:t>.</a:t>
            </a:r>
          </a:p>
          <a:p>
            <a:r>
              <a:rPr lang="en-US" sz="1900" b="1" dirty="0" smtClean="0">
                <a:hlinkClick r:id="rId6"/>
              </a:rPr>
              <a:t>Google.org</a:t>
            </a:r>
            <a:r>
              <a:rPr lang="en-US" sz="1900" dirty="0">
                <a:solidFill>
                  <a:srgbClr val="595959"/>
                </a:solidFill>
              </a:rPr>
              <a:t>: Engaging media assets of the private sector to support UN causes. </a:t>
            </a:r>
            <a:r>
              <a:rPr lang="en-US" sz="1900" dirty="0" err="1">
                <a:solidFill>
                  <a:srgbClr val="595959"/>
                </a:solidFill>
              </a:rPr>
              <a:t>Google.org</a:t>
            </a:r>
            <a:r>
              <a:rPr lang="en-US" sz="1900" dirty="0">
                <a:solidFill>
                  <a:srgbClr val="595959"/>
                </a:solidFill>
              </a:rPr>
              <a:t> has supported numerous initiatives for the UN System, including with OCHA, UNDP, WHO, etc. Key focus areas include the health sector and climate change. </a:t>
            </a:r>
          </a:p>
          <a:p>
            <a:r>
              <a:rPr lang="en-US" sz="1900" b="1" dirty="0">
                <a:hlinkClick r:id="rId7"/>
              </a:rPr>
              <a:t>International Council for Toys Industry (ICTI) Care Process</a:t>
            </a:r>
            <a:r>
              <a:rPr lang="en-US" sz="1900" dirty="0"/>
              <a:t>: </a:t>
            </a:r>
            <a:r>
              <a:rPr lang="en-US" sz="1900" dirty="0">
                <a:solidFill>
                  <a:srgbClr val="595959"/>
                </a:solidFill>
              </a:rPr>
              <a:t>The international toy industry's ethical manufacturing program, focuses on ensuring safe and humane workplace environments for toy factory workers worldwide, in collaboration with the UN. </a:t>
            </a:r>
          </a:p>
          <a:p>
            <a:r>
              <a:rPr lang="en-US" sz="1900" b="1" dirty="0">
                <a:hlinkClick r:id="rId8"/>
              </a:rPr>
              <a:t>Committee Encouraging Corporate Philanthropy</a:t>
            </a:r>
            <a:r>
              <a:rPr lang="en-US" sz="1900" dirty="0"/>
              <a:t>: </a:t>
            </a:r>
            <a:r>
              <a:rPr lang="en-US" sz="1900" dirty="0">
                <a:solidFill>
                  <a:srgbClr val="595959"/>
                </a:solidFill>
              </a:rPr>
              <a:t>Members of the Committee include representatives from the GE Foundation, Fortune Magazine, Foundation Strategy Group, Novartis Foundation for Sustainable Development, the Pfizer Foundation, Venture Philanthropy Partners, McKinsey &amp; Company, Jumpstart and the Target Foundation. </a:t>
            </a:r>
          </a:p>
          <a:p>
            <a:endParaRPr lang="en-US" sz="1800" dirty="0" smtClean="0">
              <a:solidFill>
                <a:srgbClr val="595959"/>
              </a:solidFill>
            </a:endParaRPr>
          </a:p>
        </p:txBody>
      </p:sp>
      <p:sp>
        <p:nvSpPr>
          <p:cNvPr id="7" name="Title 6"/>
          <p:cNvSpPr>
            <a:spLocks noGrp="1"/>
          </p:cNvSpPr>
          <p:nvPr>
            <p:ph type="title"/>
          </p:nvPr>
        </p:nvSpPr>
        <p:spPr>
          <a:xfrm>
            <a:off x="467544" y="116632"/>
            <a:ext cx="6840760" cy="908720"/>
          </a:xfrm>
        </p:spPr>
        <p:txBody>
          <a:bodyPr>
            <a:noAutofit/>
          </a:bodyPr>
          <a:lstStyle/>
          <a:p>
            <a:r>
              <a:rPr lang="en-US" sz="3200" dirty="0" smtClean="0">
                <a:solidFill>
                  <a:srgbClr val="FF6600"/>
                </a:solidFill>
                <a:ea typeface="Arial" charset="0"/>
                <a:cs typeface="Arial" charset="0"/>
              </a:rPr>
              <a:t>Partnerships for Good (cont’d)</a:t>
            </a:r>
            <a:endParaRPr lang="en-GB" sz="3200" dirty="0">
              <a:solidFill>
                <a:srgbClr val="FF6600"/>
              </a:solidFill>
            </a:endParaRPr>
          </a:p>
        </p:txBody>
      </p:sp>
    </p:spTree>
    <p:extLst>
      <p:ext uri="{BB962C8B-B14F-4D97-AF65-F5344CB8AC3E}">
        <p14:creationId xmlns:p14="http://schemas.microsoft.com/office/powerpoint/2010/main" xmlns="" val="1499587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52736"/>
            <a:ext cx="8964488" cy="5328592"/>
          </a:xfrm>
        </p:spPr>
        <p:txBody>
          <a:bodyPr>
            <a:normAutofit/>
          </a:bodyPr>
          <a:lstStyle/>
          <a:p>
            <a:r>
              <a:rPr lang="en-US" sz="1500" b="1" u="sng" dirty="0" smtClean="0">
                <a:solidFill>
                  <a:srgbClr val="FF6600"/>
                </a:solidFill>
              </a:rPr>
              <a:t>Geena Davis Institute on Gender in Media</a:t>
            </a:r>
            <a:r>
              <a:rPr lang="en-US" sz="1500" dirty="0" smtClean="0">
                <a:solidFill>
                  <a:srgbClr val="FF6600"/>
                </a:solidFill>
              </a:rPr>
              <a:t> </a:t>
            </a:r>
            <a:r>
              <a:rPr lang="en-US" sz="1500" dirty="0" smtClean="0">
                <a:solidFill>
                  <a:srgbClr val="595959"/>
                </a:solidFill>
              </a:rPr>
              <a:t>is </a:t>
            </a:r>
            <a:r>
              <a:rPr lang="en-US" sz="1500" dirty="0">
                <a:solidFill>
                  <a:srgbClr val="595959"/>
                </a:solidFill>
              </a:rPr>
              <a:t>the only research-based organization working within the media and entertainment industry to engage, educate, and influence the need to dramatically improve, gender balance, reduce stereotyping and create diverse female characters in entertainment targeting children 11 and under</a:t>
            </a:r>
            <a:r>
              <a:rPr lang="en-US" sz="1500" dirty="0" smtClean="0">
                <a:solidFill>
                  <a:srgbClr val="595959"/>
                </a:solidFill>
              </a:rPr>
              <a:t>. In partnership with </a:t>
            </a:r>
            <a:r>
              <a:rPr lang="en-US" sz="1500" u="sng" dirty="0" smtClean="0">
                <a:solidFill>
                  <a:srgbClr val="595959"/>
                </a:solidFill>
              </a:rPr>
              <a:t>USA TODAY Education</a:t>
            </a:r>
            <a:r>
              <a:rPr lang="en-US" sz="1500" dirty="0" smtClean="0">
                <a:solidFill>
                  <a:srgbClr val="595959"/>
                </a:solidFill>
              </a:rPr>
              <a:t>, the Institute </a:t>
            </a:r>
            <a:r>
              <a:rPr lang="en-US" sz="1500" dirty="0">
                <a:solidFill>
                  <a:srgbClr val="595959"/>
                </a:solidFill>
              </a:rPr>
              <a:t>has </a:t>
            </a:r>
            <a:r>
              <a:rPr lang="en-US" sz="1500" dirty="0" smtClean="0">
                <a:solidFill>
                  <a:srgbClr val="595959"/>
                </a:solidFill>
              </a:rPr>
              <a:t>created a </a:t>
            </a:r>
            <a:r>
              <a:rPr lang="en-US" sz="1500" dirty="0">
                <a:solidFill>
                  <a:srgbClr val="595959"/>
                </a:solidFill>
              </a:rPr>
              <a:t>new series of lessons focused on gender, self-image and equality. </a:t>
            </a:r>
            <a:r>
              <a:rPr lang="en-US" sz="1500" dirty="0" smtClean="0">
                <a:solidFill>
                  <a:srgbClr val="595959"/>
                </a:solidFill>
              </a:rPr>
              <a:t>The </a:t>
            </a:r>
            <a:r>
              <a:rPr lang="en-US" sz="1500" dirty="0">
                <a:solidFill>
                  <a:srgbClr val="595959"/>
                </a:solidFill>
              </a:rPr>
              <a:t>eight-lesson curriculum introduces topics such as media and bullying in the context of gender equality</a:t>
            </a:r>
            <a:r>
              <a:rPr lang="en-US" sz="1500" dirty="0" smtClean="0">
                <a:solidFill>
                  <a:srgbClr val="595959"/>
                </a:solidFill>
              </a:rPr>
              <a:t>.</a:t>
            </a:r>
          </a:p>
          <a:p>
            <a:r>
              <a:rPr lang="en-US" sz="1500" b="1" u="sng" dirty="0" smtClean="0">
                <a:solidFill>
                  <a:srgbClr val="FF6600"/>
                </a:solidFill>
              </a:rPr>
              <a:t>Cherie Blair Foundation for Women</a:t>
            </a:r>
            <a:r>
              <a:rPr lang="en-US" sz="1500" dirty="0" smtClean="0">
                <a:solidFill>
                  <a:srgbClr val="595959"/>
                </a:solidFill>
              </a:rPr>
              <a:t> is </a:t>
            </a:r>
            <a:r>
              <a:rPr lang="en-US" sz="1500" dirty="0">
                <a:solidFill>
                  <a:srgbClr val="595959"/>
                </a:solidFill>
              </a:rPr>
              <a:t>helping to create a world where women have equal opportunities and the capability, confidence and capital necessary to establish and grow businesses, resulting in a brighter future for the women themselves and their communities as a whole. The Enterprise Development Programme addresses the  challenges faced by business women by enhancing access to capital and markets, delivering tailored business training, and facilitating business registration. The Enterprise Development Programme has reached over 500 women entrepreneurs in the past year and over 2,200 in total since 2009 across nine different countries. Together with the </a:t>
            </a:r>
            <a:r>
              <a:rPr lang="en-US" sz="1500" u="sng" dirty="0">
                <a:solidFill>
                  <a:srgbClr val="595959"/>
                </a:solidFill>
              </a:rPr>
              <a:t>African Foundation for Development</a:t>
            </a:r>
            <a:r>
              <a:rPr lang="en-US" sz="1500" dirty="0">
                <a:solidFill>
                  <a:srgbClr val="595959"/>
                </a:solidFill>
              </a:rPr>
              <a:t>, we have developed the first national business network for women entrepreneur in Sierra Leone, which has grown to a membership of over 700 women. We have also developed a project in Tanzania in partnership with the </a:t>
            </a:r>
            <a:r>
              <a:rPr lang="en-US" sz="1500" u="sng" dirty="0">
                <a:solidFill>
                  <a:srgbClr val="595959"/>
                </a:solidFill>
              </a:rPr>
              <a:t>Tanzania Gatsby Trust</a:t>
            </a:r>
            <a:r>
              <a:rPr lang="en-US" sz="1500" dirty="0">
                <a:solidFill>
                  <a:srgbClr val="595959"/>
                </a:solidFill>
              </a:rPr>
              <a:t> and the </a:t>
            </a:r>
            <a:r>
              <a:rPr lang="en-US" sz="1500" u="sng" dirty="0">
                <a:solidFill>
                  <a:srgbClr val="595959"/>
                </a:solidFill>
              </a:rPr>
              <a:t>ExxonMobil Foundation</a:t>
            </a:r>
            <a:r>
              <a:rPr lang="en-US" sz="1500" dirty="0">
                <a:solidFill>
                  <a:srgbClr val="595959"/>
                </a:solidFill>
              </a:rPr>
              <a:t>, which in its first year has already provided 61 women with management training.</a:t>
            </a:r>
          </a:p>
          <a:p>
            <a:endParaRPr lang="en-US" sz="1500" u="sng" dirty="0">
              <a:solidFill>
                <a:srgbClr val="FF6600"/>
              </a:solidFill>
            </a:endParaRPr>
          </a:p>
        </p:txBody>
      </p:sp>
      <p:sp>
        <p:nvSpPr>
          <p:cNvPr id="5" name="Title 6"/>
          <p:cNvSpPr>
            <a:spLocks noGrp="1"/>
          </p:cNvSpPr>
          <p:nvPr>
            <p:ph type="title"/>
          </p:nvPr>
        </p:nvSpPr>
        <p:spPr>
          <a:xfrm>
            <a:off x="467544" y="116632"/>
            <a:ext cx="6840760" cy="908720"/>
          </a:xfrm>
        </p:spPr>
        <p:txBody>
          <a:bodyPr>
            <a:noAutofit/>
          </a:bodyPr>
          <a:lstStyle/>
          <a:p>
            <a:r>
              <a:rPr lang="en-US" sz="3200" dirty="0" smtClean="0">
                <a:solidFill>
                  <a:srgbClr val="FF6600"/>
                </a:solidFill>
                <a:ea typeface="Arial" charset="0"/>
                <a:cs typeface="Arial" charset="0"/>
              </a:rPr>
              <a:t>Partnerships for Good (cont’d)</a:t>
            </a:r>
            <a:endParaRPr lang="en-GB" sz="3200" dirty="0">
              <a:solidFill>
                <a:srgbClr val="FF6600"/>
              </a:solidFill>
            </a:endParaRPr>
          </a:p>
        </p:txBody>
      </p:sp>
    </p:spTree>
    <p:extLst>
      <p:ext uri="{BB962C8B-B14F-4D97-AF65-F5344CB8AC3E}">
        <p14:creationId xmlns:p14="http://schemas.microsoft.com/office/powerpoint/2010/main" xmlns="" val="3717819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332656"/>
            <a:ext cx="8229600" cy="762000"/>
          </a:xfrm>
        </p:spPr>
        <p:txBody>
          <a:bodyPr>
            <a:noAutofit/>
          </a:bodyPr>
          <a:lstStyle/>
          <a:p>
            <a:r>
              <a:rPr lang="en-US" sz="3200" dirty="0" smtClean="0">
                <a:solidFill>
                  <a:srgbClr val="FF6600"/>
                </a:solidFill>
                <a:ea typeface="Arial" charset="0"/>
                <a:cs typeface="Arial" charset="0"/>
              </a:rPr>
              <a:t>Challenges </a:t>
            </a:r>
            <a:r>
              <a:rPr lang="en-US" sz="3200" dirty="0">
                <a:solidFill>
                  <a:srgbClr val="FF6600"/>
                </a:solidFill>
                <a:ea typeface="Arial" charset="0"/>
                <a:cs typeface="Arial" charset="0"/>
              </a:rPr>
              <a:t>in a Multilateral Environment</a:t>
            </a:r>
            <a:r>
              <a:rPr lang="en-US" sz="2800" dirty="0">
                <a:solidFill>
                  <a:srgbClr val="FF6600"/>
                </a:solidFill>
                <a:ea typeface="Arial" charset="0"/>
                <a:cs typeface="Arial" charset="0"/>
              </a:rPr>
              <a:t/>
            </a:r>
            <a:br>
              <a:rPr lang="en-US" sz="2800" dirty="0">
                <a:solidFill>
                  <a:srgbClr val="FF6600"/>
                </a:solidFill>
                <a:ea typeface="Arial" charset="0"/>
                <a:cs typeface="Arial" charset="0"/>
              </a:rPr>
            </a:br>
            <a:endParaRPr lang="en-US" sz="3200" dirty="0"/>
          </a:p>
        </p:txBody>
      </p:sp>
      <p:sp>
        <p:nvSpPr>
          <p:cNvPr id="5" name="Text Placeholder 4"/>
          <p:cNvSpPr>
            <a:spLocks noGrp="1"/>
          </p:cNvSpPr>
          <p:nvPr>
            <p:ph type="body" sz="half" idx="1"/>
          </p:nvPr>
        </p:nvSpPr>
        <p:spPr/>
        <p:txBody>
          <a:bodyPr>
            <a:normAutofit/>
          </a:bodyPr>
          <a:lstStyle/>
          <a:p>
            <a:pPr>
              <a:buFont typeface="Wingdings" charset="2"/>
              <a:buChar char="§"/>
            </a:pPr>
            <a:r>
              <a:rPr lang="en-US" sz="2000" dirty="0">
                <a:solidFill>
                  <a:srgbClr val="595959"/>
                </a:solidFill>
              </a:rPr>
              <a:t>Navigating the </a:t>
            </a:r>
            <a:r>
              <a:rPr lang="en-US" sz="2000" dirty="0" smtClean="0">
                <a:solidFill>
                  <a:srgbClr val="595959"/>
                </a:solidFill>
              </a:rPr>
              <a:t>bureaucracy</a:t>
            </a:r>
          </a:p>
          <a:p>
            <a:pPr marL="109728" indent="0">
              <a:buNone/>
            </a:pPr>
            <a:endParaRPr lang="en-US" sz="2000" dirty="0">
              <a:solidFill>
                <a:srgbClr val="595959"/>
              </a:solidFill>
            </a:endParaRPr>
          </a:p>
          <a:p>
            <a:pPr>
              <a:buFont typeface="Wingdings" charset="2"/>
              <a:buChar char="§"/>
            </a:pPr>
            <a:r>
              <a:rPr lang="en-US" sz="2000" dirty="0">
                <a:solidFill>
                  <a:srgbClr val="595959"/>
                </a:solidFill>
              </a:rPr>
              <a:t>Rationalizing resource development to avoid </a:t>
            </a:r>
            <a:r>
              <a:rPr lang="en-US" sz="2000" dirty="0" smtClean="0">
                <a:solidFill>
                  <a:srgbClr val="595959"/>
                </a:solidFill>
              </a:rPr>
              <a:t>overlap</a:t>
            </a:r>
          </a:p>
          <a:p>
            <a:pPr marL="109728" indent="0">
              <a:buNone/>
            </a:pPr>
            <a:endParaRPr lang="en-US" sz="2000" dirty="0">
              <a:solidFill>
                <a:srgbClr val="595959"/>
              </a:solidFill>
            </a:endParaRPr>
          </a:p>
          <a:p>
            <a:pPr>
              <a:buFont typeface="Wingdings" charset="2"/>
              <a:buChar char="§"/>
            </a:pPr>
            <a:r>
              <a:rPr lang="en-US" sz="2000" dirty="0" smtClean="0">
                <a:solidFill>
                  <a:srgbClr val="595959"/>
                </a:solidFill>
              </a:rPr>
              <a:t>Understanding </a:t>
            </a:r>
            <a:r>
              <a:rPr lang="en-US" sz="2000" dirty="0">
                <a:solidFill>
                  <a:srgbClr val="595959"/>
                </a:solidFill>
              </a:rPr>
              <a:t>organizational and cultural </a:t>
            </a:r>
            <a:r>
              <a:rPr lang="en-US" sz="2000" dirty="0" smtClean="0">
                <a:solidFill>
                  <a:srgbClr val="595959"/>
                </a:solidFill>
              </a:rPr>
              <a:t>differences</a:t>
            </a:r>
          </a:p>
          <a:p>
            <a:pPr marL="109728" indent="0">
              <a:buNone/>
            </a:pPr>
            <a:endParaRPr lang="en-US" sz="2000" dirty="0">
              <a:solidFill>
                <a:srgbClr val="595959"/>
              </a:solidFill>
            </a:endParaRPr>
          </a:p>
          <a:p>
            <a:pPr>
              <a:buFont typeface="Wingdings" charset="2"/>
              <a:buChar char="§"/>
            </a:pPr>
            <a:r>
              <a:rPr lang="en-US" sz="2000" dirty="0">
                <a:solidFill>
                  <a:srgbClr val="595959"/>
                </a:solidFill>
              </a:rPr>
              <a:t>Enhancing complementarities</a:t>
            </a:r>
          </a:p>
          <a:p>
            <a:endParaRPr lang="en-US" sz="2000" dirty="0"/>
          </a:p>
        </p:txBody>
      </p:sp>
      <p:sp>
        <p:nvSpPr>
          <p:cNvPr id="6" name="Content Placeholder 5"/>
          <p:cNvSpPr>
            <a:spLocks noGrp="1"/>
          </p:cNvSpPr>
          <p:nvPr>
            <p:ph sz="half" idx="2"/>
          </p:nvPr>
        </p:nvSpPr>
        <p:spPr/>
        <p:txBody>
          <a:bodyPr>
            <a:normAutofit/>
          </a:bodyPr>
          <a:lstStyle/>
          <a:p>
            <a:pPr>
              <a:buFont typeface="Wingdings" charset="2"/>
              <a:buChar char="§"/>
            </a:pPr>
            <a:r>
              <a:rPr lang="en-US" sz="2000" dirty="0">
                <a:solidFill>
                  <a:srgbClr val="595959"/>
                </a:solidFill>
              </a:rPr>
              <a:t>Matching project time </a:t>
            </a:r>
            <a:r>
              <a:rPr lang="en-US" sz="2000" dirty="0" smtClean="0">
                <a:solidFill>
                  <a:srgbClr val="595959"/>
                </a:solidFill>
              </a:rPr>
              <a:t>horizons</a:t>
            </a:r>
          </a:p>
          <a:p>
            <a:pPr>
              <a:buFont typeface="Wingdings" charset="2"/>
              <a:buChar char="§"/>
            </a:pPr>
            <a:endParaRPr lang="en-US" sz="2000" dirty="0">
              <a:solidFill>
                <a:srgbClr val="595959"/>
              </a:solidFill>
            </a:endParaRPr>
          </a:p>
          <a:p>
            <a:pPr>
              <a:buFont typeface="Wingdings" charset="2"/>
              <a:buChar char="§"/>
            </a:pPr>
            <a:r>
              <a:rPr lang="en-US" sz="2000" dirty="0">
                <a:solidFill>
                  <a:srgbClr val="595959"/>
                </a:solidFill>
              </a:rPr>
              <a:t>Delivering as One; need for </a:t>
            </a:r>
            <a:r>
              <a:rPr lang="en-US" sz="2000" dirty="0" smtClean="0">
                <a:solidFill>
                  <a:srgbClr val="595959"/>
                </a:solidFill>
              </a:rPr>
              <a:t>cohesion</a:t>
            </a:r>
          </a:p>
          <a:p>
            <a:pPr>
              <a:buFont typeface="Wingdings" charset="2"/>
              <a:buChar char="§"/>
            </a:pPr>
            <a:endParaRPr lang="en-US" sz="2000" dirty="0">
              <a:solidFill>
                <a:srgbClr val="595959"/>
              </a:solidFill>
            </a:endParaRPr>
          </a:p>
          <a:p>
            <a:pPr>
              <a:buFont typeface="Wingdings" charset="2"/>
              <a:buChar char="§"/>
            </a:pPr>
            <a:r>
              <a:rPr lang="en-US" sz="2000" dirty="0">
                <a:solidFill>
                  <a:srgbClr val="595959"/>
                </a:solidFill>
              </a:rPr>
              <a:t>Providing smart reporting and best practices of transparency and accountability </a:t>
            </a:r>
            <a:endParaRPr lang="en-US" sz="2000" dirty="0" smtClean="0">
              <a:solidFill>
                <a:srgbClr val="595959"/>
              </a:solidFill>
            </a:endParaRPr>
          </a:p>
          <a:p>
            <a:pPr>
              <a:buFont typeface="Wingdings" charset="2"/>
              <a:buChar char="§"/>
            </a:pPr>
            <a:endParaRPr lang="en-US" sz="2000" dirty="0">
              <a:solidFill>
                <a:srgbClr val="595959"/>
              </a:solidFill>
            </a:endParaRPr>
          </a:p>
          <a:p>
            <a:pPr>
              <a:buFont typeface="Wingdings" charset="2"/>
              <a:buChar char="§"/>
            </a:pPr>
            <a:r>
              <a:rPr lang="en-US" sz="2000" dirty="0">
                <a:solidFill>
                  <a:srgbClr val="595959"/>
                </a:solidFill>
              </a:rPr>
              <a:t>Ensuring </a:t>
            </a:r>
            <a:r>
              <a:rPr lang="en-US" sz="2000" dirty="0" err="1">
                <a:solidFill>
                  <a:srgbClr val="595959"/>
                </a:solidFill>
              </a:rPr>
              <a:t>replicability</a:t>
            </a:r>
            <a:endParaRPr lang="en-US" sz="2000" dirty="0">
              <a:solidFill>
                <a:srgbClr val="595959"/>
              </a:solidFill>
            </a:endParaRPr>
          </a:p>
          <a:p>
            <a:endParaRPr lang="en-US" sz="2000" dirty="0"/>
          </a:p>
        </p:txBody>
      </p:sp>
    </p:spTree>
    <p:extLst>
      <p:ext uri="{BB962C8B-B14F-4D97-AF65-F5344CB8AC3E}">
        <p14:creationId xmlns:p14="http://schemas.microsoft.com/office/powerpoint/2010/main" xmlns="" val="1465244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81"/>
          <p:cNvSpPr>
            <a:spLocks noGrp="1"/>
          </p:cNvSpPr>
          <p:nvPr>
            <p:ph type="sldNum" sz="quarter" idx="12"/>
          </p:nvPr>
        </p:nvSpPr>
        <p:spPr>
          <a:noFill/>
          <a:ln>
            <a:miter lim="800000"/>
            <a:headEnd/>
            <a:tailEnd/>
          </a:ln>
        </p:spPr>
        <p:txBody>
          <a:bodyPr wrap="square" lIns="103236" tIns="51618" rIns="103236" bIns="51618"/>
          <a:lstStyle/>
          <a:p>
            <a:fld id="{1BFF7724-909D-D649-A25E-62E39C2A4911}" type="slidenum">
              <a:rPr lang="en-US"/>
              <a:pPr/>
              <a:t>18</a:t>
            </a:fld>
            <a:endParaRPr lang="en-US" dirty="0"/>
          </a:p>
        </p:txBody>
      </p:sp>
      <p:sp>
        <p:nvSpPr>
          <p:cNvPr id="30" name="Title 29"/>
          <p:cNvSpPr>
            <a:spLocks noGrp="1"/>
          </p:cNvSpPr>
          <p:nvPr>
            <p:ph type="title"/>
          </p:nvPr>
        </p:nvSpPr>
        <p:spPr/>
        <p:txBody>
          <a:bodyPr>
            <a:normAutofit fontScale="90000"/>
          </a:bodyPr>
          <a:lstStyle/>
          <a:p>
            <a:r>
              <a:rPr lang="en-US" sz="4400" dirty="0" smtClean="0">
                <a:solidFill>
                  <a:srgbClr val="1FAECD"/>
                </a:solidFill>
                <a:ea typeface="Arial" charset="0"/>
                <a:cs typeface="Arial" charset="0"/>
              </a:rPr>
              <a:t>Partnership Nexus</a:t>
            </a:r>
            <a:br>
              <a:rPr lang="en-US" sz="4400" dirty="0" smtClean="0">
                <a:solidFill>
                  <a:srgbClr val="1FAECD"/>
                </a:solidFill>
                <a:ea typeface="Arial" charset="0"/>
                <a:cs typeface="Arial" charset="0"/>
              </a:rPr>
            </a:br>
            <a:endParaRPr lang="en-GB" dirty="0">
              <a:solidFill>
                <a:srgbClr val="1FAECD"/>
              </a:solidFill>
            </a:endParaRPr>
          </a:p>
        </p:txBody>
      </p:sp>
      <p:sp>
        <p:nvSpPr>
          <p:cNvPr id="28675" name="Date Placeholder 1"/>
          <p:cNvSpPr txBox="1">
            <a:spLocks noGrp="1"/>
          </p:cNvSpPr>
          <p:nvPr/>
        </p:nvSpPr>
        <p:spPr bwMode="auto">
          <a:xfrm>
            <a:off x="0" y="6481763"/>
            <a:ext cx="2133600" cy="476250"/>
          </a:xfrm>
          <a:prstGeom prst="rect">
            <a:avLst/>
          </a:prstGeom>
          <a:noFill/>
          <a:ln w="9525">
            <a:noFill/>
            <a:miter lim="800000"/>
            <a:headEnd/>
            <a:tailEnd/>
          </a:ln>
        </p:spPr>
        <p:txBody>
          <a:bodyPr lIns="97327" tIns="48663" rIns="97327" bIns="48663">
            <a:prstTxWarp prst="textNoShape">
              <a:avLst/>
            </a:prstTxWarp>
          </a:bodyPr>
          <a:lstStyle/>
          <a:p>
            <a:pPr defTabSz="487363"/>
            <a:endParaRPr lang="en-GB" sz="1500" dirty="0"/>
          </a:p>
        </p:txBody>
      </p:sp>
      <p:sp>
        <p:nvSpPr>
          <p:cNvPr id="28677" name="Arc 80"/>
          <p:cNvSpPr>
            <a:spLocks/>
          </p:cNvSpPr>
          <p:nvPr/>
        </p:nvSpPr>
        <p:spPr bwMode="auto">
          <a:xfrm rot="-2315288">
            <a:off x="3390900" y="1811338"/>
            <a:ext cx="528638" cy="392112"/>
          </a:xfrm>
          <a:custGeom>
            <a:avLst/>
            <a:gdLst>
              <a:gd name="T0" fmla="*/ 0 w 22031"/>
              <a:gd name="T1" fmla="*/ 2147483647 h 21600"/>
              <a:gd name="T2" fmla="*/ 2147483647 w 22031"/>
              <a:gd name="T3" fmla="*/ 2147483647 h 21600"/>
              <a:gd name="T4" fmla="*/ 2147483647 w 22031"/>
              <a:gd name="T5" fmla="*/ 2147483647 h 21600"/>
              <a:gd name="T6" fmla="*/ 0 60000 65536"/>
              <a:gd name="T7" fmla="*/ 0 60000 65536"/>
              <a:gd name="T8" fmla="*/ 0 60000 65536"/>
              <a:gd name="T9" fmla="*/ 0 w 22031"/>
              <a:gd name="T10" fmla="*/ 0 h 21600"/>
              <a:gd name="T11" fmla="*/ 22031 w 22031"/>
              <a:gd name="T12" fmla="*/ 21600 h 21600"/>
            </a:gdLst>
            <a:ahLst/>
            <a:cxnLst>
              <a:cxn ang="T6">
                <a:pos x="T0" y="T1"/>
              </a:cxn>
              <a:cxn ang="T7">
                <a:pos x="T2" y="T3"/>
              </a:cxn>
              <a:cxn ang="T8">
                <a:pos x="T4" y="T5"/>
              </a:cxn>
            </a:cxnLst>
            <a:rect l="T9" t="T10" r="T11" b="T12"/>
            <a:pathLst>
              <a:path w="22031" h="21600" fill="none" extrusionOk="0">
                <a:moveTo>
                  <a:pt x="-1" y="929"/>
                </a:moveTo>
                <a:cubicBezTo>
                  <a:pt x="2032" y="313"/>
                  <a:pt x="4144" y="-1"/>
                  <a:pt x="6269" y="0"/>
                </a:cubicBezTo>
                <a:cubicBezTo>
                  <a:pt x="12241" y="0"/>
                  <a:pt x="17947" y="2472"/>
                  <a:pt x="22030" y="6831"/>
                </a:cubicBezTo>
              </a:path>
              <a:path w="22031" h="21600" stroke="0" extrusionOk="0">
                <a:moveTo>
                  <a:pt x="-1" y="929"/>
                </a:moveTo>
                <a:cubicBezTo>
                  <a:pt x="2032" y="313"/>
                  <a:pt x="4144" y="-1"/>
                  <a:pt x="6269" y="0"/>
                </a:cubicBezTo>
                <a:cubicBezTo>
                  <a:pt x="12241" y="0"/>
                  <a:pt x="17947" y="2472"/>
                  <a:pt x="22030" y="6831"/>
                </a:cubicBezTo>
                <a:lnTo>
                  <a:pt x="6269" y="21600"/>
                </a:lnTo>
                <a:lnTo>
                  <a:pt x="-1" y="929"/>
                </a:lnTo>
                <a:close/>
              </a:path>
            </a:pathLst>
          </a:custGeom>
          <a:noFill/>
          <a:ln w="9525">
            <a:solidFill>
              <a:schemeClr val="tx1"/>
            </a:solidFill>
            <a:round/>
            <a:headEnd type="triangle" w="med" len="med"/>
            <a:tailEnd type="triangle" w="med" len="med"/>
          </a:ln>
        </p:spPr>
        <p:txBody>
          <a:bodyPr wrap="none" lIns="97327" tIns="48663" rIns="97327" bIns="48663" anchor="ctr">
            <a:prstTxWarp prst="textNoShape">
              <a:avLst/>
            </a:prstTxWarp>
          </a:bodyPr>
          <a:lstStyle/>
          <a:p>
            <a:endParaRPr lang="en-US" dirty="0"/>
          </a:p>
        </p:txBody>
      </p:sp>
      <p:sp>
        <p:nvSpPr>
          <p:cNvPr id="28678" name="Arc 89"/>
          <p:cNvSpPr>
            <a:spLocks/>
          </p:cNvSpPr>
          <p:nvPr/>
        </p:nvSpPr>
        <p:spPr bwMode="auto">
          <a:xfrm rot="1217364">
            <a:off x="5200650" y="1811338"/>
            <a:ext cx="528638" cy="392112"/>
          </a:xfrm>
          <a:custGeom>
            <a:avLst/>
            <a:gdLst>
              <a:gd name="T0" fmla="*/ 0 w 22031"/>
              <a:gd name="T1" fmla="*/ 2147483647 h 21600"/>
              <a:gd name="T2" fmla="*/ 2147483647 w 22031"/>
              <a:gd name="T3" fmla="*/ 2147483647 h 21600"/>
              <a:gd name="T4" fmla="*/ 2147483647 w 22031"/>
              <a:gd name="T5" fmla="*/ 2147483647 h 21600"/>
              <a:gd name="T6" fmla="*/ 0 60000 65536"/>
              <a:gd name="T7" fmla="*/ 0 60000 65536"/>
              <a:gd name="T8" fmla="*/ 0 60000 65536"/>
              <a:gd name="T9" fmla="*/ 0 w 22031"/>
              <a:gd name="T10" fmla="*/ 0 h 21600"/>
              <a:gd name="T11" fmla="*/ 22031 w 22031"/>
              <a:gd name="T12" fmla="*/ 21600 h 21600"/>
            </a:gdLst>
            <a:ahLst/>
            <a:cxnLst>
              <a:cxn ang="T6">
                <a:pos x="T0" y="T1"/>
              </a:cxn>
              <a:cxn ang="T7">
                <a:pos x="T2" y="T3"/>
              </a:cxn>
              <a:cxn ang="T8">
                <a:pos x="T4" y="T5"/>
              </a:cxn>
            </a:cxnLst>
            <a:rect l="T9" t="T10" r="T11" b="T12"/>
            <a:pathLst>
              <a:path w="22031" h="21600" fill="none" extrusionOk="0">
                <a:moveTo>
                  <a:pt x="-1" y="929"/>
                </a:moveTo>
                <a:cubicBezTo>
                  <a:pt x="2032" y="313"/>
                  <a:pt x="4144" y="-1"/>
                  <a:pt x="6269" y="0"/>
                </a:cubicBezTo>
                <a:cubicBezTo>
                  <a:pt x="12241" y="0"/>
                  <a:pt x="17947" y="2472"/>
                  <a:pt x="22030" y="6831"/>
                </a:cubicBezTo>
              </a:path>
              <a:path w="22031" h="21600" stroke="0" extrusionOk="0">
                <a:moveTo>
                  <a:pt x="-1" y="929"/>
                </a:moveTo>
                <a:cubicBezTo>
                  <a:pt x="2032" y="313"/>
                  <a:pt x="4144" y="-1"/>
                  <a:pt x="6269" y="0"/>
                </a:cubicBezTo>
                <a:cubicBezTo>
                  <a:pt x="12241" y="0"/>
                  <a:pt x="17947" y="2472"/>
                  <a:pt x="22030" y="6831"/>
                </a:cubicBezTo>
                <a:lnTo>
                  <a:pt x="6269" y="21600"/>
                </a:lnTo>
                <a:lnTo>
                  <a:pt x="-1" y="929"/>
                </a:lnTo>
                <a:close/>
              </a:path>
            </a:pathLst>
          </a:custGeom>
          <a:noFill/>
          <a:ln w="9525">
            <a:solidFill>
              <a:schemeClr val="tx1"/>
            </a:solidFill>
            <a:round/>
            <a:headEnd type="triangle" w="med" len="med"/>
            <a:tailEnd type="triangle" w="med" len="med"/>
          </a:ln>
        </p:spPr>
        <p:txBody>
          <a:bodyPr wrap="none" lIns="97327" tIns="48663" rIns="97327" bIns="48663" anchor="ctr">
            <a:prstTxWarp prst="textNoShape">
              <a:avLst/>
            </a:prstTxWarp>
          </a:bodyPr>
          <a:lstStyle/>
          <a:p>
            <a:endParaRPr lang="en-US" dirty="0"/>
          </a:p>
        </p:txBody>
      </p:sp>
      <p:sp>
        <p:nvSpPr>
          <p:cNvPr id="28679" name="Arc 90"/>
          <p:cNvSpPr>
            <a:spLocks/>
          </p:cNvSpPr>
          <p:nvPr/>
        </p:nvSpPr>
        <p:spPr bwMode="auto">
          <a:xfrm rot="4410732">
            <a:off x="6276977" y="3268663"/>
            <a:ext cx="525462" cy="392113"/>
          </a:xfrm>
          <a:custGeom>
            <a:avLst/>
            <a:gdLst>
              <a:gd name="T0" fmla="*/ 0 w 22031"/>
              <a:gd name="T1" fmla="*/ 2147483647 h 21600"/>
              <a:gd name="T2" fmla="*/ 2147483647 w 22031"/>
              <a:gd name="T3" fmla="*/ 2147483647 h 21600"/>
              <a:gd name="T4" fmla="*/ 2147483647 w 22031"/>
              <a:gd name="T5" fmla="*/ 2147483647 h 21600"/>
              <a:gd name="T6" fmla="*/ 0 60000 65536"/>
              <a:gd name="T7" fmla="*/ 0 60000 65536"/>
              <a:gd name="T8" fmla="*/ 0 60000 65536"/>
              <a:gd name="T9" fmla="*/ 0 w 22031"/>
              <a:gd name="T10" fmla="*/ 0 h 21600"/>
              <a:gd name="T11" fmla="*/ 22031 w 22031"/>
              <a:gd name="T12" fmla="*/ 21600 h 21600"/>
            </a:gdLst>
            <a:ahLst/>
            <a:cxnLst>
              <a:cxn ang="T6">
                <a:pos x="T0" y="T1"/>
              </a:cxn>
              <a:cxn ang="T7">
                <a:pos x="T2" y="T3"/>
              </a:cxn>
              <a:cxn ang="T8">
                <a:pos x="T4" y="T5"/>
              </a:cxn>
            </a:cxnLst>
            <a:rect l="T9" t="T10" r="T11" b="T12"/>
            <a:pathLst>
              <a:path w="22031" h="21600" fill="none" extrusionOk="0">
                <a:moveTo>
                  <a:pt x="-1" y="929"/>
                </a:moveTo>
                <a:cubicBezTo>
                  <a:pt x="2032" y="313"/>
                  <a:pt x="4144" y="-1"/>
                  <a:pt x="6269" y="0"/>
                </a:cubicBezTo>
                <a:cubicBezTo>
                  <a:pt x="12241" y="0"/>
                  <a:pt x="17947" y="2472"/>
                  <a:pt x="22030" y="6831"/>
                </a:cubicBezTo>
              </a:path>
              <a:path w="22031" h="21600" stroke="0" extrusionOk="0">
                <a:moveTo>
                  <a:pt x="-1" y="929"/>
                </a:moveTo>
                <a:cubicBezTo>
                  <a:pt x="2032" y="313"/>
                  <a:pt x="4144" y="-1"/>
                  <a:pt x="6269" y="0"/>
                </a:cubicBezTo>
                <a:cubicBezTo>
                  <a:pt x="12241" y="0"/>
                  <a:pt x="17947" y="2472"/>
                  <a:pt x="22030" y="6831"/>
                </a:cubicBezTo>
                <a:lnTo>
                  <a:pt x="6269" y="21600"/>
                </a:lnTo>
                <a:lnTo>
                  <a:pt x="-1" y="929"/>
                </a:lnTo>
                <a:close/>
              </a:path>
            </a:pathLst>
          </a:custGeom>
          <a:noFill/>
          <a:ln w="9525">
            <a:solidFill>
              <a:schemeClr val="tx1"/>
            </a:solidFill>
            <a:round/>
            <a:headEnd type="triangle" w="med" len="med"/>
            <a:tailEnd type="triangle" w="med" len="med"/>
          </a:ln>
        </p:spPr>
        <p:txBody>
          <a:bodyPr wrap="none" lIns="97327" tIns="48663" rIns="97327" bIns="48663" anchor="ctr">
            <a:prstTxWarp prst="textNoShape">
              <a:avLst/>
            </a:prstTxWarp>
          </a:bodyPr>
          <a:lstStyle/>
          <a:p>
            <a:endParaRPr lang="en-US" dirty="0"/>
          </a:p>
        </p:txBody>
      </p:sp>
      <p:sp>
        <p:nvSpPr>
          <p:cNvPr id="28680" name="Arc 91"/>
          <p:cNvSpPr>
            <a:spLocks/>
          </p:cNvSpPr>
          <p:nvPr/>
        </p:nvSpPr>
        <p:spPr bwMode="auto">
          <a:xfrm rot="6673395">
            <a:off x="5886451" y="5127626"/>
            <a:ext cx="523875" cy="390525"/>
          </a:xfrm>
          <a:custGeom>
            <a:avLst/>
            <a:gdLst>
              <a:gd name="T0" fmla="*/ 0 w 22031"/>
              <a:gd name="T1" fmla="*/ 2147483647 h 21600"/>
              <a:gd name="T2" fmla="*/ 2147483647 w 22031"/>
              <a:gd name="T3" fmla="*/ 2147483647 h 21600"/>
              <a:gd name="T4" fmla="*/ 2147483647 w 22031"/>
              <a:gd name="T5" fmla="*/ 2147483647 h 21600"/>
              <a:gd name="T6" fmla="*/ 0 60000 65536"/>
              <a:gd name="T7" fmla="*/ 0 60000 65536"/>
              <a:gd name="T8" fmla="*/ 0 60000 65536"/>
              <a:gd name="T9" fmla="*/ 0 w 22031"/>
              <a:gd name="T10" fmla="*/ 0 h 21600"/>
              <a:gd name="T11" fmla="*/ 22031 w 22031"/>
              <a:gd name="T12" fmla="*/ 21600 h 21600"/>
            </a:gdLst>
            <a:ahLst/>
            <a:cxnLst>
              <a:cxn ang="T6">
                <a:pos x="T0" y="T1"/>
              </a:cxn>
              <a:cxn ang="T7">
                <a:pos x="T2" y="T3"/>
              </a:cxn>
              <a:cxn ang="T8">
                <a:pos x="T4" y="T5"/>
              </a:cxn>
            </a:cxnLst>
            <a:rect l="T9" t="T10" r="T11" b="T12"/>
            <a:pathLst>
              <a:path w="22031" h="21600" fill="none" extrusionOk="0">
                <a:moveTo>
                  <a:pt x="-1" y="929"/>
                </a:moveTo>
                <a:cubicBezTo>
                  <a:pt x="2032" y="313"/>
                  <a:pt x="4144" y="-1"/>
                  <a:pt x="6269" y="0"/>
                </a:cubicBezTo>
                <a:cubicBezTo>
                  <a:pt x="12241" y="0"/>
                  <a:pt x="17947" y="2472"/>
                  <a:pt x="22030" y="6831"/>
                </a:cubicBezTo>
              </a:path>
              <a:path w="22031" h="21600" stroke="0" extrusionOk="0">
                <a:moveTo>
                  <a:pt x="-1" y="929"/>
                </a:moveTo>
                <a:cubicBezTo>
                  <a:pt x="2032" y="313"/>
                  <a:pt x="4144" y="-1"/>
                  <a:pt x="6269" y="0"/>
                </a:cubicBezTo>
                <a:cubicBezTo>
                  <a:pt x="12241" y="0"/>
                  <a:pt x="17947" y="2472"/>
                  <a:pt x="22030" y="6831"/>
                </a:cubicBezTo>
                <a:lnTo>
                  <a:pt x="6269" y="21600"/>
                </a:lnTo>
                <a:lnTo>
                  <a:pt x="-1" y="929"/>
                </a:lnTo>
                <a:close/>
              </a:path>
            </a:pathLst>
          </a:custGeom>
          <a:noFill/>
          <a:ln w="9525">
            <a:solidFill>
              <a:schemeClr val="tx1"/>
            </a:solidFill>
            <a:round/>
            <a:headEnd type="triangle" w="med" len="med"/>
            <a:tailEnd type="triangle" w="med" len="med"/>
          </a:ln>
        </p:spPr>
        <p:txBody>
          <a:bodyPr wrap="none" lIns="97327" tIns="48663" rIns="97327" bIns="48663" anchor="ctr">
            <a:prstTxWarp prst="textNoShape">
              <a:avLst/>
            </a:prstTxWarp>
          </a:bodyPr>
          <a:lstStyle/>
          <a:p>
            <a:endParaRPr lang="en-US" dirty="0"/>
          </a:p>
        </p:txBody>
      </p:sp>
      <p:sp>
        <p:nvSpPr>
          <p:cNvPr id="28681" name="Arc 92"/>
          <p:cNvSpPr>
            <a:spLocks/>
          </p:cNvSpPr>
          <p:nvPr/>
        </p:nvSpPr>
        <p:spPr bwMode="auto">
          <a:xfrm rot="10166581">
            <a:off x="4270377" y="5889625"/>
            <a:ext cx="525463" cy="388938"/>
          </a:xfrm>
          <a:custGeom>
            <a:avLst/>
            <a:gdLst>
              <a:gd name="T0" fmla="*/ 0 w 22031"/>
              <a:gd name="T1" fmla="*/ 2147483647 h 21600"/>
              <a:gd name="T2" fmla="*/ 2147483647 w 22031"/>
              <a:gd name="T3" fmla="*/ 2147483647 h 21600"/>
              <a:gd name="T4" fmla="*/ 2147483647 w 22031"/>
              <a:gd name="T5" fmla="*/ 2147483647 h 21600"/>
              <a:gd name="T6" fmla="*/ 0 60000 65536"/>
              <a:gd name="T7" fmla="*/ 0 60000 65536"/>
              <a:gd name="T8" fmla="*/ 0 60000 65536"/>
              <a:gd name="T9" fmla="*/ 0 w 22031"/>
              <a:gd name="T10" fmla="*/ 0 h 21600"/>
              <a:gd name="T11" fmla="*/ 22031 w 22031"/>
              <a:gd name="T12" fmla="*/ 21600 h 21600"/>
            </a:gdLst>
            <a:ahLst/>
            <a:cxnLst>
              <a:cxn ang="T6">
                <a:pos x="T0" y="T1"/>
              </a:cxn>
              <a:cxn ang="T7">
                <a:pos x="T2" y="T3"/>
              </a:cxn>
              <a:cxn ang="T8">
                <a:pos x="T4" y="T5"/>
              </a:cxn>
            </a:cxnLst>
            <a:rect l="T9" t="T10" r="T11" b="T12"/>
            <a:pathLst>
              <a:path w="22031" h="21600" fill="none" extrusionOk="0">
                <a:moveTo>
                  <a:pt x="-1" y="929"/>
                </a:moveTo>
                <a:cubicBezTo>
                  <a:pt x="2032" y="313"/>
                  <a:pt x="4144" y="-1"/>
                  <a:pt x="6269" y="0"/>
                </a:cubicBezTo>
                <a:cubicBezTo>
                  <a:pt x="12241" y="0"/>
                  <a:pt x="17947" y="2472"/>
                  <a:pt x="22030" y="6831"/>
                </a:cubicBezTo>
              </a:path>
              <a:path w="22031" h="21600" stroke="0" extrusionOk="0">
                <a:moveTo>
                  <a:pt x="-1" y="929"/>
                </a:moveTo>
                <a:cubicBezTo>
                  <a:pt x="2032" y="313"/>
                  <a:pt x="4144" y="-1"/>
                  <a:pt x="6269" y="0"/>
                </a:cubicBezTo>
                <a:cubicBezTo>
                  <a:pt x="12241" y="0"/>
                  <a:pt x="17947" y="2472"/>
                  <a:pt x="22030" y="6831"/>
                </a:cubicBezTo>
                <a:lnTo>
                  <a:pt x="6269" y="21600"/>
                </a:lnTo>
                <a:lnTo>
                  <a:pt x="-1" y="929"/>
                </a:lnTo>
                <a:close/>
              </a:path>
            </a:pathLst>
          </a:custGeom>
          <a:noFill/>
          <a:ln w="9525">
            <a:solidFill>
              <a:schemeClr val="tx1"/>
            </a:solidFill>
            <a:round/>
            <a:headEnd type="triangle" w="med" len="med"/>
            <a:tailEnd type="triangle" w="med" len="med"/>
          </a:ln>
        </p:spPr>
        <p:txBody>
          <a:bodyPr rot="10800000" wrap="none" lIns="97327" tIns="48663" rIns="97327" bIns="48663" anchor="ctr">
            <a:prstTxWarp prst="textNoShape">
              <a:avLst/>
            </a:prstTxWarp>
          </a:bodyPr>
          <a:lstStyle/>
          <a:p>
            <a:endParaRPr lang="en-US" dirty="0"/>
          </a:p>
        </p:txBody>
      </p:sp>
      <p:sp>
        <p:nvSpPr>
          <p:cNvPr id="28682" name="Arc 93"/>
          <p:cNvSpPr>
            <a:spLocks/>
          </p:cNvSpPr>
          <p:nvPr/>
        </p:nvSpPr>
        <p:spPr bwMode="auto">
          <a:xfrm rot="-8039372">
            <a:off x="2647951" y="5032375"/>
            <a:ext cx="527050" cy="393700"/>
          </a:xfrm>
          <a:custGeom>
            <a:avLst/>
            <a:gdLst>
              <a:gd name="T0" fmla="*/ 0 w 22031"/>
              <a:gd name="T1" fmla="*/ 2147483647 h 21600"/>
              <a:gd name="T2" fmla="*/ 2147483647 w 22031"/>
              <a:gd name="T3" fmla="*/ 2147483647 h 21600"/>
              <a:gd name="T4" fmla="*/ 2147483647 w 22031"/>
              <a:gd name="T5" fmla="*/ 2147483647 h 21600"/>
              <a:gd name="T6" fmla="*/ 0 60000 65536"/>
              <a:gd name="T7" fmla="*/ 0 60000 65536"/>
              <a:gd name="T8" fmla="*/ 0 60000 65536"/>
              <a:gd name="T9" fmla="*/ 0 w 22031"/>
              <a:gd name="T10" fmla="*/ 0 h 21600"/>
              <a:gd name="T11" fmla="*/ 22031 w 22031"/>
              <a:gd name="T12" fmla="*/ 21600 h 21600"/>
            </a:gdLst>
            <a:ahLst/>
            <a:cxnLst>
              <a:cxn ang="T6">
                <a:pos x="T0" y="T1"/>
              </a:cxn>
              <a:cxn ang="T7">
                <a:pos x="T2" y="T3"/>
              </a:cxn>
              <a:cxn ang="T8">
                <a:pos x="T4" y="T5"/>
              </a:cxn>
            </a:cxnLst>
            <a:rect l="T9" t="T10" r="T11" b="T12"/>
            <a:pathLst>
              <a:path w="22031" h="21600" fill="none" extrusionOk="0">
                <a:moveTo>
                  <a:pt x="-1" y="929"/>
                </a:moveTo>
                <a:cubicBezTo>
                  <a:pt x="2032" y="313"/>
                  <a:pt x="4144" y="-1"/>
                  <a:pt x="6269" y="0"/>
                </a:cubicBezTo>
                <a:cubicBezTo>
                  <a:pt x="12241" y="0"/>
                  <a:pt x="17947" y="2472"/>
                  <a:pt x="22030" y="6831"/>
                </a:cubicBezTo>
              </a:path>
              <a:path w="22031" h="21600" stroke="0" extrusionOk="0">
                <a:moveTo>
                  <a:pt x="-1" y="929"/>
                </a:moveTo>
                <a:cubicBezTo>
                  <a:pt x="2032" y="313"/>
                  <a:pt x="4144" y="-1"/>
                  <a:pt x="6269" y="0"/>
                </a:cubicBezTo>
                <a:cubicBezTo>
                  <a:pt x="12241" y="0"/>
                  <a:pt x="17947" y="2472"/>
                  <a:pt x="22030" y="6831"/>
                </a:cubicBezTo>
                <a:lnTo>
                  <a:pt x="6269" y="21600"/>
                </a:lnTo>
                <a:lnTo>
                  <a:pt x="-1" y="929"/>
                </a:lnTo>
                <a:close/>
              </a:path>
            </a:pathLst>
          </a:custGeom>
          <a:noFill/>
          <a:ln w="9525">
            <a:solidFill>
              <a:schemeClr val="tx1"/>
            </a:solidFill>
            <a:round/>
            <a:headEnd type="triangle" w="med" len="med"/>
            <a:tailEnd type="triangle" w="med" len="med"/>
          </a:ln>
        </p:spPr>
        <p:txBody>
          <a:bodyPr rot="10800000" wrap="none" lIns="97327" tIns="48663" rIns="97327" bIns="48663" anchor="ctr">
            <a:prstTxWarp prst="textNoShape">
              <a:avLst/>
            </a:prstTxWarp>
          </a:bodyPr>
          <a:lstStyle/>
          <a:p>
            <a:endParaRPr lang="en-US" dirty="0"/>
          </a:p>
        </p:txBody>
      </p:sp>
      <p:sp>
        <p:nvSpPr>
          <p:cNvPr id="28683" name="Arc 94"/>
          <p:cNvSpPr>
            <a:spLocks/>
          </p:cNvSpPr>
          <p:nvPr/>
        </p:nvSpPr>
        <p:spPr bwMode="auto">
          <a:xfrm rot="-5400000">
            <a:off x="2222501" y="3252788"/>
            <a:ext cx="527050" cy="393700"/>
          </a:xfrm>
          <a:custGeom>
            <a:avLst/>
            <a:gdLst>
              <a:gd name="T0" fmla="*/ 0 w 22031"/>
              <a:gd name="T1" fmla="*/ 2147483647 h 21600"/>
              <a:gd name="T2" fmla="*/ 2147483647 w 22031"/>
              <a:gd name="T3" fmla="*/ 2147483647 h 21600"/>
              <a:gd name="T4" fmla="*/ 2147483647 w 22031"/>
              <a:gd name="T5" fmla="*/ 2147483647 h 21600"/>
              <a:gd name="T6" fmla="*/ 0 60000 65536"/>
              <a:gd name="T7" fmla="*/ 0 60000 65536"/>
              <a:gd name="T8" fmla="*/ 0 60000 65536"/>
              <a:gd name="T9" fmla="*/ 0 w 22031"/>
              <a:gd name="T10" fmla="*/ 0 h 21600"/>
              <a:gd name="T11" fmla="*/ 22031 w 22031"/>
              <a:gd name="T12" fmla="*/ 21600 h 21600"/>
            </a:gdLst>
            <a:ahLst/>
            <a:cxnLst>
              <a:cxn ang="T6">
                <a:pos x="T0" y="T1"/>
              </a:cxn>
              <a:cxn ang="T7">
                <a:pos x="T2" y="T3"/>
              </a:cxn>
              <a:cxn ang="T8">
                <a:pos x="T4" y="T5"/>
              </a:cxn>
            </a:cxnLst>
            <a:rect l="T9" t="T10" r="T11" b="T12"/>
            <a:pathLst>
              <a:path w="22031" h="21600" fill="none" extrusionOk="0">
                <a:moveTo>
                  <a:pt x="-1" y="929"/>
                </a:moveTo>
                <a:cubicBezTo>
                  <a:pt x="2032" y="313"/>
                  <a:pt x="4144" y="-1"/>
                  <a:pt x="6269" y="0"/>
                </a:cubicBezTo>
                <a:cubicBezTo>
                  <a:pt x="12241" y="0"/>
                  <a:pt x="17947" y="2472"/>
                  <a:pt x="22030" y="6831"/>
                </a:cubicBezTo>
              </a:path>
              <a:path w="22031" h="21600" stroke="0" extrusionOk="0">
                <a:moveTo>
                  <a:pt x="-1" y="929"/>
                </a:moveTo>
                <a:cubicBezTo>
                  <a:pt x="2032" y="313"/>
                  <a:pt x="4144" y="-1"/>
                  <a:pt x="6269" y="0"/>
                </a:cubicBezTo>
                <a:cubicBezTo>
                  <a:pt x="12241" y="0"/>
                  <a:pt x="17947" y="2472"/>
                  <a:pt x="22030" y="6831"/>
                </a:cubicBezTo>
                <a:lnTo>
                  <a:pt x="6269" y="21600"/>
                </a:lnTo>
                <a:lnTo>
                  <a:pt x="-1" y="929"/>
                </a:lnTo>
                <a:close/>
              </a:path>
            </a:pathLst>
          </a:custGeom>
          <a:noFill/>
          <a:ln w="9525">
            <a:solidFill>
              <a:schemeClr val="tx1"/>
            </a:solidFill>
            <a:round/>
            <a:headEnd type="triangle" w="med" len="med"/>
            <a:tailEnd type="triangle" w="med" len="med"/>
          </a:ln>
        </p:spPr>
        <p:txBody>
          <a:bodyPr rot="10800000" wrap="none" lIns="97327" tIns="48663" rIns="97327" bIns="48663" anchor="ctr">
            <a:prstTxWarp prst="textNoShape">
              <a:avLst/>
            </a:prstTxWarp>
          </a:bodyPr>
          <a:lstStyle/>
          <a:p>
            <a:endParaRPr lang="en-US" dirty="0"/>
          </a:p>
        </p:txBody>
      </p:sp>
      <p:grpSp>
        <p:nvGrpSpPr>
          <p:cNvPr id="2" name="Diagram 42"/>
          <p:cNvGrpSpPr>
            <a:grpSpLocks noChangeAspect="1"/>
          </p:cNvGrpSpPr>
          <p:nvPr/>
        </p:nvGrpSpPr>
        <p:grpSpPr bwMode="auto">
          <a:xfrm>
            <a:off x="1691680" y="980728"/>
            <a:ext cx="5776912" cy="5667375"/>
            <a:chOff x="1421" y="720"/>
            <a:chExt cx="2935" cy="2880"/>
          </a:xfrm>
        </p:grpSpPr>
        <p:graphicFrame>
          <p:nvGraphicFramePr>
            <p:cNvPr id="66" name="Diagram 65"/>
            <p:cNvGraphicFramePr/>
            <p:nvPr/>
          </p:nvGraphicFramePr>
          <p:xfrm>
            <a:off x="1421" y="720"/>
            <a:ext cx="2935" cy="28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8690" name="_s19513"/>
            <p:cNvSpPr>
              <a:spLocks noChangeShapeType="1"/>
            </p:cNvSpPr>
            <p:nvPr/>
          </p:nvSpPr>
          <p:spPr bwMode="auto">
            <a:xfrm flipH="1" flipV="1">
              <a:off x="2355" y="1734"/>
              <a:ext cx="267" cy="212"/>
            </a:xfrm>
            <a:prstGeom prst="line">
              <a:avLst/>
            </a:prstGeom>
            <a:noFill/>
            <a:ln w="28575">
              <a:solidFill>
                <a:schemeClr val="tx1">
                  <a:lumMod val="65000"/>
                  <a:lumOff val="35000"/>
                </a:schemeClr>
              </a:solidFill>
              <a:round/>
              <a:headEnd/>
              <a:tailEnd/>
            </a:ln>
          </p:spPr>
          <p:txBody>
            <a:bodyPr anchor="ctr">
              <a:prstTxWarp prst="textNoShape">
                <a:avLst/>
              </a:prstTxWarp>
            </a:bodyPr>
            <a:lstStyle/>
            <a:p>
              <a:endParaRPr lang="en-US" dirty="0">
                <a:solidFill>
                  <a:srgbClr val="595959"/>
                </a:solidFill>
              </a:endParaRPr>
            </a:p>
          </p:txBody>
        </p:sp>
        <p:sp>
          <p:nvSpPr>
            <p:cNvPr id="28691" name="_s19512"/>
            <p:cNvSpPr>
              <a:spLocks noChangeArrowheads="1"/>
            </p:cNvSpPr>
            <p:nvPr/>
          </p:nvSpPr>
          <p:spPr bwMode="auto">
            <a:xfrm>
              <a:off x="1714" y="1232"/>
              <a:ext cx="684" cy="684"/>
            </a:xfrm>
            <a:prstGeom prst="ellipse">
              <a:avLst/>
            </a:prstGeom>
            <a:solidFill>
              <a:srgbClr val="FFFFFF"/>
            </a:solidFill>
            <a:ln w="9525">
              <a:solidFill>
                <a:srgbClr val="595959"/>
              </a:solidFill>
              <a:round/>
              <a:headEnd/>
              <a:tailEnd/>
            </a:ln>
          </p:spPr>
          <p:txBody>
            <a:bodyPr wrap="none" lIns="0" tIns="0" rIns="0" bIns="0" anchor="ctr">
              <a:prstTxWarp prst="textNoShape">
                <a:avLst/>
              </a:prstTxWarp>
            </a:bodyPr>
            <a:lstStyle/>
            <a:p>
              <a:pPr algn="ctr" defTabSz="973138"/>
              <a:r>
                <a:rPr lang="en-US" sz="1600" b="1" dirty="0">
                  <a:solidFill>
                    <a:srgbClr val="595959"/>
                  </a:solidFill>
                </a:rPr>
                <a:t>Governments</a:t>
              </a:r>
            </a:p>
          </p:txBody>
        </p:sp>
        <p:sp>
          <p:nvSpPr>
            <p:cNvPr id="28692" name="_s19511"/>
            <p:cNvSpPr>
              <a:spLocks noChangeShapeType="1"/>
            </p:cNvSpPr>
            <p:nvPr/>
          </p:nvSpPr>
          <p:spPr bwMode="auto">
            <a:xfrm flipH="1">
              <a:off x="2224" y="2235"/>
              <a:ext cx="332" cy="77"/>
            </a:xfrm>
            <a:prstGeom prst="line">
              <a:avLst/>
            </a:prstGeom>
            <a:noFill/>
            <a:ln w="28575">
              <a:solidFill>
                <a:schemeClr val="tx1">
                  <a:lumMod val="65000"/>
                  <a:lumOff val="35000"/>
                </a:schemeClr>
              </a:solidFill>
              <a:round/>
              <a:headEnd/>
              <a:tailEnd/>
            </a:ln>
          </p:spPr>
          <p:txBody>
            <a:bodyPr anchor="ctr">
              <a:prstTxWarp prst="textNoShape">
                <a:avLst/>
              </a:prstTxWarp>
            </a:bodyPr>
            <a:lstStyle/>
            <a:p>
              <a:endParaRPr lang="en-US" dirty="0">
                <a:solidFill>
                  <a:srgbClr val="595959"/>
                </a:solidFill>
              </a:endParaRPr>
            </a:p>
          </p:txBody>
        </p:sp>
        <p:sp>
          <p:nvSpPr>
            <p:cNvPr id="28693" name="_s19510"/>
            <p:cNvSpPr>
              <a:spLocks noChangeArrowheads="1"/>
            </p:cNvSpPr>
            <p:nvPr/>
          </p:nvSpPr>
          <p:spPr bwMode="auto">
            <a:xfrm>
              <a:off x="1567" y="2111"/>
              <a:ext cx="684" cy="684"/>
            </a:xfrm>
            <a:prstGeom prst="ellipse">
              <a:avLst/>
            </a:prstGeom>
            <a:solidFill>
              <a:srgbClr val="FFFFFF"/>
            </a:solidFill>
            <a:ln w="9525">
              <a:solidFill>
                <a:srgbClr val="595959"/>
              </a:solidFill>
              <a:round/>
              <a:headEnd/>
              <a:tailEnd/>
            </a:ln>
          </p:spPr>
          <p:txBody>
            <a:bodyPr wrap="none" lIns="0" tIns="0" rIns="0" bIns="0" anchor="ctr">
              <a:prstTxWarp prst="textNoShape">
                <a:avLst/>
              </a:prstTxWarp>
            </a:bodyPr>
            <a:lstStyle/>
            <a:p>
              <a:pPr algn="ctr" defTabSz="973138"/>
              <a:r>
                <a:rPr lang="en-US" sz="1600" b="1" dirty="0">
                  <a:solidFill>
                    <a:srgbClr val="595959"/>
                  </a:solidFill>
                </a:rPr>
                <a:t>NGOs</a:t>
              </a:r>
            </a:p>
          </p:txBody>
        </p:sp>
        <p:sp>
          <p:nvSpPr>
            <p:cNvPr id="28694" name="_s19509"/>
            <p:cNvSpPr>
              <a:spLocks noChangeShapeType="1"/>
            </p:cNvSpPr>
            <p:nvPr/>
          </p:nvSpPr>
          <p:spPr bwMode="auto">
            <a:xfrm flipH="1">
              <a:off x="2594" y="2467"/>
              <a:ext cx="147" cy="308"/>
            </a:xfrm>
            <a:prstGeom prst="line">
              <a:avLst/>
            </a:prstGeom>
            <a:noFill/>
            <a:ln w="28575">
              <a:solidFill>
                <a:schemeClr val="tx1">
                  <a:lumMod val="65000"/>
                  <a:lumOff val="35000"/>
                </a:schemeClr>
              </a:solidFill>
              <a:round/>
              <a:headEnd/>
              <a:tailEnd/>
            </a:ln>
          </p:spPr>
          <p:txBody>
            <a:bodyPr anchor="ctr">
              <a:prstTxWarp prst="textNoShape">
                <a:avLst/>
              </a:prstTxWarp>
            </a:bodyPr>
            <a:lstStyle/>
            <a:p>
              <a:endParaRPr lang="en-US" dirty="0">
                <a:solidFill>
                  <a:srgbClr val="595959"/>
                </a:solidFill>
              </a:endParaRPr>
            </a:p>
          </p:txBody>
        </p:sp>
        <p:sp>
          <p:nvSpPr>
            <p:cNvPr id="28695" name="_s19508"/>
            <p:cNvSpPr>
              <a:spLocks noChangeArrowheads="1"/>
            </p:cNvSpPr>
            <p:nvPr/>
          </p:nvSpPr>
          <p:spPr bwMode="auto">
            <a:xfrm>
              <a:off x="2103" y="2742"/>
              <a:ext cx="684" cy="684"/>
            </a:xfrm>
            <a:prstGeom prst="ellipse">
              <a:avLst/>
            </a:prstGeom>
            <a:solidFill>
              <a:srgbClr val="FFFFFF"/>
            </a:solidFill>
            <a:ln w="9525">
              <a:solidFill>
                <a:srgbClr val="595959"/>
              </a:solidFill>
              <a:round/>
              <a:headEnd/>
              <a:tailEnd/>
            </a:ln>
          </p:spPr>
          <p:txBody>
            <a:bodyPr wrap="none" lIns="0" tIns="0" rIns="0" bIns="0" anchor="ctr">
              <a:prstTxWarp prst="textNoShape">
                <a:avLst/>
              </a:prstTxWarp>
            </a:bodyPr>
            <a:lstStyle/>
            <a:p>
              <a:pPr algn="ctr" defTabSz="973138"/>
              <a:r>
                <a:rPr lang="en-US" sz="1600" b="1" dirty="0">
                  <a:solidFill>
                    <a:srgbClr val="595959"/>
                  </a:solidFill>
                </a:rPr>
                <a:t>Civil Society</a:t>
              </a:r>
            </a:p>
          </p:txBody>
        </p:sp>
        <p:sp>
          <p:nvSpPr>
            <p:cNvPr id="28696" name="_s19507"/>
            <p:cNvSpPr>
              <a:spLocks noChangeShapeType="1"/>
            </p:cNvSpPr>
            <p:nvPr/>
          </p:nvSpPr>
          <p:spPr bwMode="auto">
            <a:xfrm>
              <a:off x="3037" y="2467"/>
              <a:ext cx="149" cy="307"/>
            </a:xfrm>
            <a:prstGeom prst="line">
              <a:avLst/>
            </a:prstGeom>
            <a:noFill/>
            <a:ln w="28575">
              <a:solidFill>
                <a:schemeClr val="tx1">
                  <a:lumMod val="65000"/>
                  <a:lumOff val="35000"/>
                </a:schemeClr>
              </a:solidFill>
              <a:round/>
              <a:headEnd/>
              <a:tailEnd/>
            </a:ln>
          </p:spPr>
          <p:txBody>
            <a:bodyPr anchor="ctr">
              <a:prstTxWarp prst="textNoShape">
                <a:avLst/>
              </a:prstTxWarp>
            </a:bodyPr>
            <a:lstStyle/>
            <a:p>
              <a:endParaRPr lang="en-US" dirty="0">
                <a:solidFill>
                  <a:srgbClr val="595959"/>
                </a:solidFill>
              </a:endParaRPr>
            </a:p>
          </p:txBody>
        </p:sp>
        <p:sp>
          <p:nvSpPr>
            <p:cNvPr id="28697" name="_s19506"/>
            <p:cNvSpPr>
              <a:spLocks noChangeArrowheads="1"/>
            </p:cNvSpPr>
            <p:nvPr/>
          </p:nvSpPr>
          <p:spPr bwMode="auto">
            <a:xfrm>
              <a:off x="2993" y="2741"/>
              <a:ext cx="684" cy="684"/>
            </a:xfrm>
            <a:prstGeom prst="ellipse">
              <a:avLst/>
            </a:prstGeom>
            <a:solidFill>
              <a:srgbClr val="FFFFFF"/>
            </a:solidFill>
            <a:ln w="9525">
              <a:solidFill>
                <a:srgbClr val="595959"/>
              </a:solidFill>
              <a:round/>
              <a:headEnd/>
              <a:tailEnd/>
            </a:ln>
          </p:spPr>
          <p:txBody>
            <a:bodyPr wrap="none" lIns="0" tIns="0" rIns="0" bIns="0" anchor="ctr">
              <a:prstTxWarp prst="textNoShape">
                <a:avLst/>
              </a:prstTxWarp>
            </a:bodyPr>
            <a:lstStyle/>
            <a:p>
              <a:pPr algn="ctr" defTabSz="973138"/>
              <a:r>
                <a:rPr lang="en-US" sz="1600" b="1" dirty="0">
                  <a:solidFill>
                    <a:srgbClr val="595959"/>
                  </a:solidFill>
                </a:rPr>
                <a:t>Academia</a:t>
              </a:r>
            </a:p>
          </p:txBody>
        </p:sp>
        <p:sp>
          <p:nvSpPr>
            <p:cNvPr id="28698" name="_s19505"/>
            <p:cNvSpPr>
              <a:spLocks noChangeShapeType="1"/>
            </p:cNvSpPr>
            <p:nvPr/>
          </p:nvSpPr>
          <p:spPr bwMode="auto">
            <a:xfrm>
              <a:off x="3222" y="2235"/>
              <a:ext cx="333" cy="76"/>
            </a:xfrm>
            <a:prstGeom prst="line">
              <a:avLst/>
            </a:prstGeom>
            <a:noFill/>
            <a:ln w="28575">
              <a:solidFill>
                <a:schemeClr val="tx1">
                  <a:lumMod val="65000"/>
                  <a:lumOff val="35000"/>
                </a:schemeClr>
              </a:solidFill>
              <a:round/>
              <a:headEnd/>
              <a:tailEnd/>
            </a:ln>
          </p:spPr>
          <p:txBody>
            <a:bodyPr anchor="ctr">
              <a:prstTxWarp prst="textNoShape">
                <a:avLst/>
              </a:prstTxWarp>
            </a:bodyPr>
            <a:lstStyle/>
            <a:p>
              <a:endParaRPr lang="en-US" dirty="0">
                <a:solidFill>
                  <a:srgbClr val="595959"/>
                </a:solidFill>
              </a:endParaRPr>
            </a:p>
          </p:txBody>
        </p:sp>
        <p:sp>
          <p:nvSpPr>
            <p:cNvPr id="28699" name="_s19504"/>
            <p:cNvSpPr>
              <a:spLocks noChangeArrowheads="1"/>
            </p:cNvSpPr>
            <p:nvPr/>
          </p:nvSpPr>
          <p:spPr bwMode="auto">
            <a:xfrm>
              <a:off x="3506" y="2111"/>
              <a:ext cx="684" cy="684"/>
            </a:xfrm>
            <a:prstGeom prst="ellipse">
              <a:avLst/>
            </a:prstGeom>
            <a:solidFill>
              <a:srgbClr val="FFFFFF"/>
            </a:solidFill>
            <a:ln w="9525">
              <a:solidFill>
                <a:srgbClr val="595959"/>
              </a:solidFill>
              <a:round/>
              <a:headEnd/>
              <a:tailEnd/>
            </a:ln>
          </p:spPr>
          <p:txBody>
            <a:bodyPr wrap="none" lIns="0" tIns="0" rIns="0" bIns="0" anchor="ctr">
              <a:prstTxWarp prst="textNoShape">
                <a:avLst/>
              </a:prstTxWarp>
            </a:bodyPr>
            <a:lstStyle/>
            <a:p>
              <a:pPr algn="ctr" defTabSz="973138"/>
              <a:r>
                <a:rPr lang="en-US" sz="1600" b="1" dirty="0">
                  <a:solidFill>
                    <a:srgbClr val="595959"/>
                  </a:solidFill>
                </a:rPr>
                <a:t>Philanthropy</a:t>
              </a:r>
            </a:p>
          </p:txBody>
        </p:sp>
        <p:sp>
          <p:nvSpPr>
            <p:cNvPr id="28700" name="_s19503"/>
            <p:cNvSpPr>
              <a:spLocks noChangeShapeType="1"/>
            </p:cNvSpPr>
            <p:nvPr/>
          </p:nvSpPr>
          <p:spPr bwMode="auto">
            <a:xfrm flipV="1">
              <a:off x="3156" y="1733"/>
              <a:ext cx="267" cy="213"/>
            </a:xfrm>
            <a:prstGeom prst="line">
              <a:avLst/>
            </a:prstGeom>
            <a:noFill/>
            <a:ln w="28575">
              <a:solidFill>
                <a:schemeClr val="tx1">
                  <a:lumMod val="65000"/>
                  <a:lumOff val="35000"/>
                </a:schemeClr>
              </a:solidFill>
              <a:round/>
              <a:headEnd/>
              <a:tailEnd/>
            </a:ln>
          </p:spPr>
          <p:txBody>
            <a:bodyPr anchor="ctr">
              <a:prstTxWarp prst="textNoShape">
                <a:avLst/>
              </a:prstTxWarp>
            </a:bodyPr>
            <a:lstStyle/>
            <a:p>
              <a:endParaRPr lang="en-US" dirty="0">
                <a:solidFill>
                  <a:srgbClr val="595959"/>
                </a:solidFill>
              </a:endParaRPr>
            </a:p>
          </p:txBody>
        </p:sp>
        <p:sp>
          <p:nvSpPr>
            <p:cNvPr id="28701" name="_s19502"/>
            <p:cNvSpPr>
              <a:spLocks noChangeArrowheads="1"/>
            </p:cNvSpPr>
            <p:nvPr/>
          </p:nvSpPr>
          <p:spPr bwMode="auto">
            <a:xfrm>
              <a:off x="3354" y="1196"/>
              <a:ext cx="684" cy="684"/>
            </a:xfrm>
            <a:prstGeom prst="ellipse">
              <a:avLst/>
            </a:prstGeom>
            <a:solidFill>
              <a:srgbClr val="FFFFFF"/>
            </a:solidFill>
            <a:ln w="9525">
              <a:solidFill>
                <a:srgbClr val="595959"/>
              </a:solidFill>
              <a:round/>
              <a:headEnd/>
              <a:tailEnd/>
            </a:ln>
          </p:spPr>
          <p:txBody>
            <a:bodyPr wrap="none" lIns="0" tIns="0" rIns="0" bIns="0" anchor="ctr">
              <a:prstTxWarp prst="textNoShape">
                <a:avLst/>
              </a:prstTxWarp>
            </a:bodyPr>
            <a:lstStyle/>
            <a:p>
              <a:pPr algn="ctr" defTabSz="973138"/>
              <a:endParaRPr lang="en-US" sz="2000" dirty="0">
                <a:solidFill>
                  <a:srgbClr val="595959"/>
                </a:solidFill>
              </a:endParaRPr>
            </a:p>
            <a:p>
              <a:pPr algn="ctr" defTabSz="973138"/>
              <a:r>
                <a:rPr lang="en-US" sz="1600" b="1" dirty="0">
                  <a:solidFill>
                    <a:srgbClr val="595959"/>
                  </a:solidFill>
                </a:rPr>
                <a:t>Corporations</a:t>
              </a:r>
            </a:p>
            <a:p>
              <a:pPr algn="ctr" defTabSz="973138"/>
              <a:endParaRPr lang="en-US" sz="2000" dirty="0">
                <a:solidFill>
                  <a:srgbClr val="595959"/>
                </a:solidFill>
              </a:endParaRPr>
            </a:p>
          </p:txBody>
        </p:sp>
        <p:sp>
          <p:nvSpPr>
            <p:cNvPr id="28702" name="_s19501"/>
            <p:cNvSpPr>
              <a:spLocks noChangeShapeType="1"/>
            </p:cNvSpPr>
            <p:nvPr/>
          </p:nvSpPr>
          <p:spPr bwMode="auto">
            <a:xfrm flipV="1">
              <a:off x="2889" y="1476"/>
              <a:ext cx="0" cy="342"/>
            </a:xfrm>
            <a:prstGeom prst="line">
              <a:avLst/>
            </a:prstGeom>
            <a:noFill/>
            <a:ln w="28575">
              <a:solidFill>
                <a:schemeClr val="tx1">
                  <a:lumMod val="65000"/>
                  <a:lumOff val="35000"/>
                </a:schemeClr>
              </a:solidFill>
              <a:round/>
              <a:headEnd/>
              <a:tailEnd/>
            </a:ln>
          </p:spPr>
          <p:txBody>
            <a:bodyPr anchor="ctr">
              <a:prstTxWarp prst="textNoShape">
                <a:avLst/>
              </a:prstTxWarp>
            </a:bodyPr>
            <a:lstStyle/>
            <a:p>
              <a:endParaRPr lang="en-US" dirty="0">
                <a:solidFill>
                  <a:srgbClr val="595959"/>
                </a:solidFill>
              </a:endParaRPr>
            </a:p>
          </p:txBody>
        </p:sp>
        <p:sp>
          <p:nvSpPr>
            <p:cNvPr id="28703" name="_s19500"/>
            <p:cNvSpPr>
              <a:spLocks noChangeArrowheads="1"/>
            </p:cNvSpPr>
            <p:nvPr/>
          </p:nvSpPr>
          <p:spPr bwMode="auto">
            <a:xfrm>
              <a:off x="2547" y="792"/>
              <a:ext cx="684" cy="684"/>
            </a:xfrm>
            <a:prstGeom prst="ellipse">
              <a:avLst/>
            </a:prstGeom>
            <a:solidFill>
              <a:srgbClr val="FFFFFF"/>
            </a:solidFill>
            <a:ln w="9525">
              <a:solidFill>
                <a:srgbClr val="595959"/>
              </a:solidFill>
              <a:round/>
              <a:headEnd/>
              <a:tailEnd/>
            </a:ln>
          </p:spPr>
          <p:txBody>
            <a:bodyPr wrap="none" lIns="0" tIns="0" rIns="0" bIns="0" anchor="ctr">
              <a:prstTxWarp prst="textNoShape">
                <a:avLst/>
              </a:prstTxWarp>
            </a:bodyPr>
            <a:lstStyle/>
            <a:p>
              <a:pPr algn="ctr" defTabSz="973138"/>
              <a:r>
                <a:rPr lang="en-US" sz="1600" b="1" dirty="0">
                  <a:solidFill>
                    <a:srgbClr val="595959"/>
                  </a:solidFill>
                </a:rPr>
                <a:t>United</a:t>
              </a:r>
            </a:p>
            <a:p>
              <a:pPr algn="ctr" defTabSz="973138"/>
              <a:r>
                <a:rPr lang="en-US" sz="1600" b="1" dirty="0">
                  <a:solidFill>
                    <a:srgbClr val="595959"/>
                  </a:solidFill>
                </a:rPr>
                <a:t>Nations</a:t>
              </a:r>
            </a:p>
          </p:txBody>
        </p:sp>
        <p:sp>
          <p:nvSpPr>
            <p:cNvPr id="28704" name="_s19499"/>
            <p:cNvSpPr>
              <a:spLocks noChangeArrowheads="1"/>
            </p:cNvSpPr>
            <p:nvPr/>
          </p:nvSpPr>
          <p:spPr bwMode="auto">
            <a:xfrm>
              <a:off x="2429" y="1733"/>
              <a:ext cx="994" cy="949"/>
            </a:xfrm>
            <a:prstGeom prst="ellipse">
              <a:avLst/>
            </a:prstGeom>
            <a:solidFill>
              <a:schemeClr val="accent3">
                <a:lumMod val="60000"/>
                <a:lumOff val="40000"/>
              </a:schemeClr>
            </a:solidFill>
            <a:ln w="9525">
              <a:solidFill>
                <a:schemeClr val="tx1"/>
              </a:solidFill>
              <a:round/>
              <a:headEnd/>
              <a:tailEnd/>
            </a:ln>
          </p:spPr>
          <p:txBody>
            <a:bodyPr wrap="none" lIns="0" tIns="0" rIns="0" bIns="0" anchor="ctr">
              <a:prstTxWarp prst="textNoShape">
                <a:avLst/>
              </a:prstTxWarp>
            </a:bodyPr>
            <a:lstStyle/>
            <a:p>
              <a:pPr algn="ctr" defTabSz="973138"/>
              <a:r>
                <a:rPr lang="en-US" sz="2000" b="1" dirty="0" smtClean="0">
                  <a:solidFill>
                    <a:srgbClr val="595959"/>
                  </a:solidFill>
                </a:rPr>
                <a:t>Global</a:t>
              </a:r>
              <a:endParaRPr lang="en-US" sz="2000" b="1" dirty="0">
                <a:solidFill>
                  <a:srgbClr val="595959"/>
                </a:solidFill>
              </a:endParaRPr>
            </a:p>
            <a:p>
              <a:pPr algn="ctr" defTabSz="973138"/>
              <a:r>
                <a:rPr lang="en-US" sz="2000" b="1" dirty="0">
                  <a:solidFill>
                    <a:srgbClr val="595959"/>
                  </a:solidFill>
                </a:rPr>
                <a:t>Partnerships</a:t>
              </a:r>
            </a:p>
            <a:p>
              <a:pPr algn="ctr" defTabSz="973138"/>
              <a:endParaRPr lang="en-US" sz="2000" b="1" dirty="0">
                <a:solidFill>
                  <a:srgbClr val="595959"/>
                </a:solidFill>
              </a:endParaRPr>
            </a:p>
          </p:txBody>
        </p:sp>
      </p:grpSp>
    </p:spTree>
    <p:extLst>
      <p:ext uri="{BB962C8B-B14F-4D97-AF65-F5344CB8AC3E}">
        <p14:creationId xmlns:p14="http://schemas.microsoft.com/office/powerpoint/2010/main" xmlns="" val="18544863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29"/>
          <p:cNvSpPr>
            <a:spLocks noGrp="1"/>
          </p:cNvSpPr>
          <p:nvPr>
            <p:ph type="sldNum" sz="quarter" idx="12"/>
          </p:nvPr>
        </p:nvSpPr>
        <p:spPr>
          <a:noFill/>
          <a:ln>
            <a:miter lim="800000"/>
            <a:headEnd/>
            <a:tailEnd/>
          </a:ln>
        </p:spPr>
        <p:txBody>
          <a:bodyPr wrap="square" lIns="103236" tIns="51618" rIns="103236" bIns="51618"/>
          <a:lstStyle/>
          <a:p>
            <a:fld id="{C6CB5015-656F-5E43-B9F0-A202117F045A}" type="slidenum">
              <a:rPr lang="en-US"/>
              <a:pPr/>
              <a:t>19</a:t>
            </a:fld>
            <a:endParaRPr lang="en-US" dirty="0"/>
          </a:p>
        </p:txBody>
      </p:sp>
      <p:sp>
        <p:nvSpPr>
          <p:cNvPr id="18" name="Title 17"/>
          <p:cNvSpPr>
            <a:spLocks noGrp="1"/>
          </p:cNvSpPr>
          <p:nvPr>
            <p:ph type="title"/>
          </p:nvPr>
        </p:nvSpPr>
        <p:spPr/>
        <p:txBody>
          <a:bodyPr>
            <a:normAutofit fontScale="90000"/>
          </a:bodyPr>
          <a:lstStyle/>
          <a:p>
            <a:r>
              <a:rPr lang="en-US" sz="4400" dirty="0" smtClean="0">
                <a:solidFill>
                  <a:srgbClr val="1FAECD"/>
                </a:solidFill>
                <a:ea typeface="Arial" charset="0"/>
                <a:cs typeface="Arial" charset="0"/>
              </a:rPr>
              <a:t>Areas of Focus</a:t>
            </a:r>
            <a:br>
              <a:rPr lang="en-US" sz="4400" dirty="0" smtClean="0">
                <a:solidFill>
                  <a:srgbClr val="1FAECD"/>
                </a:solidFill>
                <a:ea typeface="Arial" charset="0"/>
                <a:cs typeface="Arial" charset="0"/>
              </a:rPr>
            </a:br>
            <a:endParaRPr lang="en-GB" dirty="0">
              <a:solidFill>
                <a:srgbClr val="1FAECD"/>
              </a:solidFill>
            </a:endParaRPr>
          </a:p>
        </p:txBody>
      </p:sp>
      <p:sp>
        <p:nvSpPr>
          <p:cNvPr id="30723" name="Date Placeholder 1"/>
          <p:cNvSpPr txBox="1">
            <a:spLocks noGrp="1"/>
          </p:cNvSpPr>
          <p:nvPr/>
        </p:nvSpPr>
        <p:spPr bwMode="auto">
          <a:xfrm>
            <a:off x="0" y="6481763"/>
            <a:ext cx="2133600" cy="476250"/>
          </a:xfrm>
          <a:prstGeom prst="rect">
            <a:avLst/>
          </a:prstGeom>
          <a:noFill/>
          <a:ln w="9525">
            <a:noFill/>
            <a:miter lim="800000"/>
            <a:headEnd/>
            <a:tailEnd/>
          </a:ln>
        </p:spPr>
        <p:txBody>
          <a:bodyPr lIns="97327" tIns="48663" rIns="97327" bIns="48663">
            <a:prstTxWarp prst="textNoShape">
              <a:avLst/>
            </a:prstTxWarp>
          </a:bodyPr>
          <a:lstStyle/>
          <a:p>
            <a:pPr defTabSz="487363"/>
            <a:endParaRPr lang="en-GB" sz="1500" dirty="0"/>
          </a:p>
        </p:txBody>
      </p:sp>
      <p:sp>
        <p:nvSpPr>
          <p:cNvPr id="30724" name="Slide Number Placeholder 3"/>
          <p:cNvSpPr txBox="1">
            <a:spLocks noGrp="1"/>
          </p:cNvSpPr>
          <p:nvPr/>
        </p:nvSpPr>
        <p:spPr bwMode="auto">
          <a:xfrm>
            <a:off x="6919913" y="6481763"/>
            <a:ext cx="2133600" cy="476250"/>
          </a:xfrm>
          <a:prstGeom prst="rect">
            <a:avLst/>
          </a:prstGeom>
          <a:noFill/>
          <a:ln w="9525">
            <a:noFill/>
            <a:miter lim="800000"/>
            <a:headEnd/>
            <a:tailEnd/>
          </a:ln>
        </p:spPr>
        <p:txBody>
          <a:bodyPr lIns="97327" tIns="48663" rIns="97327" bIns="48663">
            <a:prstTxWarp prst="textNoShape">
              <a:avLst/>
            </a:prstTxWarp>
          </a:bodyPr>
          <a:lstStyle/>
          <a:p>
            <a:pPr algn="r" defTabSz="487363"/>
            <a:endParaRPr lang="en-GB" sz="1500" dirty="0"/>
          </a:p>
        </p:txBody>
      </p:sp>
      <p:sp>
        <p:nvSpPr>
          <p:cNvPr id="30725" name="Oval 5"/>
          <p:cNvSpPr>
            <a:spLocks noChangeArrowheads="1"/>
          </p:cNvSpPr>
          <p:nvPr/>
        </p:nvSpPr>
        <p:spPr bwMode="auto">
          <a:xfrm>
            <a:off x="3200400" y="4800600"/>
            <a:ext cx="2943225" cy="898525"/>
          </a:xfrm>
          <a:prstGeom prst="ellipse">
            <a:avLst/>
          </a:prstGeom>
          <a:solidFill>
            <a:schemeClr val="accent3">
              <a:lumMod val="60000"/>
              <a:lumOff val="40000"/>
            </a:schemeClr>
          </a:solidFill>
          <a:ln w="12700">
            <a:solidFill>
              <a:schemeClr val="tx1">
                <a:lumMod val="65000"/>
                <a:lumOff val="35000"/>
              </a:schemeClr>
            </a:solidFill>
            <a:round/>
            <a:headEnd type="none" w="sm" len="sm"/>
            <a:tailEnd type="none" w="sm" len="sm"/>
          </a:ln>
        </p:spPr>
        <p:txBody>
          <a:bodyPr wrap="none" lIns="104396" tIns="52198" rIns="104396" bIns="52198" anchor="ctr">
            <a:prstTxWarp prst="textNoShape">
              <a:avLst/>
            </a:prstTxWarp>
          </a:bodyPr>
          <a:lstStyle/>
          <a:p>
            <a:pPr algn="ctr" defTabSz="936625" eaLnBrk="0" hangingPunct="0">
              <a:buClr>
                <a:schemeClr val="tx1"/>
              </a:buClr>
            </a:pPr>
            <a:r>
              <a:rPr lang="en-US" sz="2600" b="1" dirty="0">
                <a:solidFill>
                  <a:srgbClr val="FFFFFF"/>
                </a:solidFill>
              </a:rPr>
              <a:t>Partnerships</a:t>
            </a:r>
            <a:endParaRPr sz="2600" b="1" noProof="1">
              <a:solidFill>
                <a:srgbClr val="FFFFFF"/>
              </a:solidFill>
            </a:endParaRPr>
          </a:p>
        </p:txBody>
      </p:sp>
      <p:sp>
        <p:nvSpPr>
          <p:cNvPr id="30726" name="Text Box 52"/>
          <p:cNvSpPr txBox="1">
            <a:spLocks noChangeArrowheads="1"/>
          </p:cNvSpPr>
          <p:nvPr/>
        </p:nvSpPr>
        <p:spPr bwMode="auto">
          <a:xfrm>
            <a:off x="344490" y="3500439"/>
            <a:ext cx="2109787" cy="703262"/>
          </a:xfrm>
          <a:prstGeom prst="rect">
            <a:avLst/>
          </a:prstGeom>
          <a:solidFill>
            <a:srgbClr val="FFFFFF"/>
          </a:solidFill>
          <a:ln w="12700">
            <a:solidFill>
              <a:srgbClr val="595959"/>
            </a:solidFill>
            <a:miter lim="800000"/>
            <a:headEnd/>
            <a:tailEnd/>
          </a:ln>
        </p:spPr>
        <p:txBody>
          <a:bodyPr lIns="97327" tIns="48663" rIns="97327" bIns="48663" anchor="ctr" anchorCtr="1">
            <a:prstTxWarp prst="textNoShape">
              <a:avLst/>
            </a:prstTxWarp>
          </a:bodyPr>
          <a:lstStyle/>
          <a:p>
            <a:pPr algn="ctr" defTabSz="973138">
              <a:spcBef>
                <a:spcPct val="50000"/>
              </a:spcBef>
            </a:pPr>
            <a:r>
              <a:rPr lang="en-US" dirty="0">
                <a:solidFill>
                  <a:srgbClr val="595959"/>
                </a:solidFill>
              </a:rPr>
              <a:t>Humanitarian Assistance</a:t>
            </a:r>
          </a:p>
        </p:txBody>
      </p:sp>
      <p:sp>
        <p:nvSpPr>
          <p:cNvPr id="30727" name="Text Box 56"/>
          <p:cNvSpPr txBox="1">
            <a:spLocks noChangeArrowheads="1"/>
          </p:cNvSpPr>
          <p:nvPr/>
        </p:nvSpPr>
        <p:spPr bwMode="auto">
          <a:xfrm>
            <a:off x="1679575" y="2460625"/>
            <a:ext cx="2109788" cy="703263"/>
          </a:xfrm>
          <a:prstGeom prst="rect">
            <a:avLst/>
          </a:prstGeom>
          <a:solidFill>
            <a:srgbClr val="FFFFFF"/>
          </a:solidFill>
          <a:ln w="12700">
            <a:solidFill>
              <a:srgbClr val="595959"/>
            </a:solidFill>
            <a:miter lim="800000"/>
            <a:headEnd/>
            <a:tailEnd/>
          </a:ln>
        </p:spPr>
        <p:txBody>
          <a:bodyPr lIns="97327" tIns="48663" rIns="97327" bIns="48663" anchor="ctr" anchorCtr="1">
            <a:prstTxWarp prst="textNoShape">
              <a:avLst/>
            </a:prstTxWarp>
          </a:bodyPr>
          <a:lstStyle/>
          <a:p>
            <a:pPr algn="ctr" defTabSz="487363">
              <a:spcBef>
                <a:spcPct val="50000"/>
              </a:spcBef>
            </a:pPr>
            <a:r>
              <a:rPr lang="en-US" dirty="0">
                <a:solidFill>
                  <a:srgbClr val="595959"/>
                </a:solidFill>
              </a:rPr>
              <a:t>Human Rights</a:t>
            </a:r>
          </a:p>
        </p:txBody>
      </p:sp>
      <p:sp>
        <p:nvSpPr>
          <p:cNvPr id="30728" name="Text Box 57"/>
          <p:cNvSpPr txBox="1">
            <a:spLocks noChangeArrowheads="1"/>
          </p:cNvSpPr>
          <p:nvPr/>
        </p:nvSpPr>
        <p:spPr bwMode="auto">
          <a:xfrm>
            <a:off x="5338763" y="2460625"/>
            <a:ext cx="2106612" cy="703263"/>
          </a:xfrm>
          <a:prstGeom prst="rect">
            <a:avLst/>
          </a:prstGeom>
          <a:solidFill>
            <a:srgbClr val="FFFFFF"/>
          </a:solidFill>
          <a:ln w="12700">
            <a:solidFill>
              <a:srgbClr val="595959"/>
            </a:solidFill>
            <a:miter lim="800000"/>
            <a:headEnd/>
            <a:tailEnd/>
          </a:ln>
        </p:spPr>
        <p:txBody>
          <a:bodyPr lIns="97327" tIns="48663" rIns="97327" bIns="48663" anchor="ctr" anchorCtr="1">
            <a:prstTxWarp prst="textNoShape">
              <a:avLst/>
            </a:prstTxWarp>
          </a:bodyPr>
          <a:lstStyle/>
          <a:p>
            <a:pPr algn="ctr" defTabSz="487363">
              <a:spcBef>
                <a:spcPct val="50000"/>
              </a:spcBef>
            </a:pPr>
            <a:r>
              <a:rPr lang="en-US" dirty="0">
                <a:solidFill>
                  <a:srgbClr val="595959"/>
                </a:solidFill>
              </a:rPr>
              <a:t>Peace and Security</a:t>
            </a:r>
          </a:p>
        </p:txBody>
      </p:sp>
      <p:sp>
        <p:nvSpPr>
          <p:cNvPr id="30729" name="Text Box 58"/>
          <p:cNvSpPr txBox="1">
            <a:spLocks noChangeArrowheads="1"/>
          </p:cNvSpPr>
          <p:nvPr/>
        </p:nvSpPr>
        <p:spPr bwMode="auto">
          <a:xfrm>
            <a:off x="6705602" y="3500439"/>
            <a:ext cx="2106613" cy="703262"/>
          </a:xfrm>
          <a:prstGeom prst="rect">
            <a:avLst/>
          </a:prstGeom>
          <a:solidFill>
            <a:srgbClr val="FFFFFF"/>
          </a:solidFill>
          <a:ln w="12700">
            <a:solidFill>
              <a:srgbClr val="595959"/>
            </a:solidFill>
            <a:miter lim="800000"/>
            <a:headEnd/>
            <a:tailEnd/>
          </a:ln>
        </p:spPr>
        <p:txBody>
          <a:bodyPr lIns="97327" tIns="48663" rIns="97327" bIns="48663" anchor="ctr" anchorCtr="1">
            <a:prstTxWarp prst="textNoShape">
              <a:avLst/>
            </a:prstTxWarp>
          </a:bodyPr>
          <a:lstStyle/>
          <a:p>
            <a:pPr algn="ctr" defTabSz="487363">
              <a:spcBef>
                <a:spcPct val="50000"/>
              </a:spcBef>
            </a:pPr>
            <a:r>
              <a:rPr lang="en-US" dirty="0">
                <a:solidFill>
                  <a:srgbClr val="595959"/>
                </a:solidFill>
              </a:rPr>
              <a:t>Environment</a:t>
            </a:r>
          </a:p>
        </p:txBody>
      </p:sp>
      <p:sp>
        <p:nvSpPr>
          <p:cNvPr id="30730" name="Text Box 59"/>
          <p:cNvSpPr txBox="1">
            <a:spLocks noChangeArrowheads="1"/>
          </p:cNvSpPr>
          <p:nvPr/>
        </p:nvSpPr>
        <p:spPr bwMode="auto">
          <a:xfrm>
            <a:off x="3505202" y="1230314"/>
            <a:ext cx="2105025" cy="923925"/>
          </a:xfrm>
          <a:prstGeom prst="rect">
            <a:avLst/>
          </a:prstGeom>
          <a:solidFill>
            <a:srgbClr val="FFFFFF"/>
          </a:solidFill>
          <a:ln w="12700">
            <a:solidFill>
              <a:srgbClr val="595959"/>
            </a:solidFill>
            <a:miter lim="800000"/>
            <a:headEnd/>
            <a:tailEnd/>
          </a:ln>
        </p:spPr>
        <p:txBody>
          <a:bodyPr lIns="97327" tIns="48663" rIns="97327" bIns="48663" anchor="ctr" anchorCtr="1">
            <a:prstTxWarp prst="textNoShape">
              <a:avLst/>
            </a:prstTxWarp>
          </a:bodyPr>
          <a:lstStyle/>
          <a:p>
            <a:pPr algn="ctr" defTabSz="487363">
              <a:spcBef>
                <a:spcPct val="50000"/>
              </a:spcBef>
            </a:pPr>
            <a:r>
              <a:rPr lang="en-US" dirty="0">
                <a:solidFill>
                  <a:srgbClr val="595959"/>
                </a:solidFill>
              </a:rPr>
              <a:t>Economic &amp; Social</a:t>
            </a:r>
            <a:br>
              <a:rPr lang="en-US" dirty="0">
                <a:solidFill>
                  <a:srgbClr val="595959"/>
                </a:solidFill>
              </a:rPr>
            </a:br>
            <a:r>
              <a:rPr lang="en-US" dirty="0">
                <a:solidFill>
                  <a:srgbClr val="595959"/>
                </a:solidFill>
              </a:rPr>
              <a:t>Development</a:t>
            </a:r>
          </a:p>
        </p:txBody>
      </p:sp>
      <p:sp>
        <p:nvSpPr>
          <p:cNvPr id="30731" name="Freeform 60"/>
          <p:cNvSpPr>
            <a:spLocks/>
          </p:cNvSpPr>
          <p:nvPr/>
        </p:nvSpPr>
        <p:spPr bwMode="auto">
          <a:xfrm>
            <a:off x="2454277" y="4203701"/>
            <a:ext cx="2111375" cy="420688"/>
          </a:xfrm>
          <a:custGeom>
            <a:avLst/>
            <a:gdLst>
              <a:gd name="T0" fmla="*/ 0 w 1331"/>
              <a:gd name="T1" fmla="*/ 0 h 264"/>
              <a:gd name="T2" fmla="*/ 2147483647 w 1331"/>
              <a:gd name="T3" fmla="*/ 2147483647 h 264"/>
              <a:gd name="T4" fmla="*/ 0 60000 65536"/>
              <a:gd name="T5" fmla="*/ 0 60000 65536"/>
              <a:gd name="T6" fmla="*/ 0 w 1331"/>
              <a:gd name="T7" fmla="*/ 0 h 264"/>
              <a:gd name="T8" fmla="*/ 1331 w 1331"/>
              <a:gd name="T9" fmla="*/ 264 h 264"/>
            </a:gdLst>
            <a:ahLst/>
            <a:cxnLst>
              <a:cxn ang="T4">
                <a:pos x="T0" y="T1"/>
              </a:cxn>
              <a:cxn ang="T5">
                <a:pos x="T2" y="T3"/>
              </a:cxn>
            </a:cxnLst>
            <a:rect l="T6" t="T7" r="T8" b="T9"/>
            <a:pathLst>
              <a:path w="1331" h="264">
                <a:moveTo>
                  <a:pt x="0" y="0"/>
                </a:moveTo>
                <a:lnTo>
                  <a:pt x="1331" y="264"/>
                </a:lnTo>
              </a:path>
            </a:pathLst>
          </a:custGeom>
          <a:noFill/>
          <a:ln w="28575">
            <a:solidFill>
              <a:schemeClr val="accent3">
                <a:lumMod val="60000"/>
                <a:lumOff val="40000"/>
              </a:schemeClr>
            </a:solidFill>
            <a:round/>
            <a:headEnd type="arrow" w="med" len="med"/>
            <a:tailEnd/>
          </a:ln>
        </p:spPr>
        <p:txBody>
          <a:bodyPr lIns="97327" tIns="48663" rIns="97327" bIns="48663">
            <a:prstTxWarp prst="textNoShape">
              <a:avLst/>
            </a:prstTxWarp>
          </a:bodyPr>
          <a:lstStyle/>
          <a:p>
            <a:endParaRPr lang="en-US" dirty="0"/>
          </a:p>
        </p:txBody>
      </p:sp>
      <p:sp>
        <p:nvSpPr>
          <p:cNvPr id="30732" name="Line 62"/>
          <p:cNvSpPr>
            <a:spLocks noChangeShapeType="1"/>
          </p:cNvSpPr>
          <p:nvPr/>
        </p:nvSpPr>
        <p:spPr bwMode="auto">
          <a:xfrm>
            <a:off x="3789365" y="3163889"/>
            <a:ext cx="776287" cy="1468437"/>
          </a:xfrm>
          <a:prstGeom prst="line">
            <a:avLst/>
          </a:prstGeom>
          <a:noFill/>
          <a:ln w="28575">
            <a:solidFill>
              <a:schemeClr val="accent3">
                <a:lumMod val="60000"/>
                <a:lumOff val="40000"/>
              </a:schemeClr>
            </a:solidFill>
            <a:round/>
            <a:headEnd type="arrow" w="med" len="med"/>
            <a:tailEnd/>
          </a:ln>
        </p:spPr>
        <p:txBody>
          <a:bodyPr lIns="103236" tIns="51618" rIns="103236" bIns="51618">
            <a:prstTxWarp prst="textNoShape">
              <a:avLst/>
            </a:prstTxWarp>
          </a:bodyPr>
          <a:lstStyle/>
          <a:p>
            <a:endParaRPr lang="en-US" dirty="0"/>
          </a:p>
        </p:txBody>
      </p:sp>
      <p:sp>
        <p:nvSpPr>
          <p:cNvPr id="30733" name="Line 63"/>
          <p:cNvSpPr>
            <a:spLocks noChangeShapeType="1"/>
          </p:cNvSpPr>
          <p:nvPr/>
        </p:nvSpPr>
        <p:spPr bwMode="auto">
          <a:xfrm>
            <a:off x="4565650" y="2154239"/>
            <a:ext cx="0" cy="2470150"/>
          </a:xfrm>
          <a:prstGeom prst="line">
            <a:avLst/>
          </a:prstGeom>
          <a:noFill/>
          <a:ln w="28575">
            <a:solidFill>
              <a:schemeClr val="accent3">
                <a:lumMod val="60000"/>
                <a:lumOff val="40000"/>
              </a:schemeClr>
            </a:solidFill>
            <a:round/>
            <a:headEnd type="arrow" w="med" len="med"/>
            <a:tailEnd/>
          </a:ln>
        </p:spPr>
        <p:txBody>
          <a:bodyPr lIns="103236" tIns="51618" rIns="103236" bIns="51618">
            <a:prstTxWarp prst="textNoShape">
              <a:avLst/>
            </a:prstTxWarp>
          </a:bodyPr>
          <a:lstStyle/>
          <a:p>
            <a:endParaRPr lang="en-US" dirty="0"/>
          </a:p>
        </p:txBody>
      </p:sp>
      <p:sp>
        <p:nvSpPr>
          <p:cNvPr id="30734" name="Line 64"/>
          <p:cNvSpPr>
            <a:spLocks noChangeShapeType="1"/>
          </p:cNvSpPr>
          <p:nvPr/>
        </p:nvSpPr>
        <p:spPr bwMode="auto">
          <a:xfrm flipH="1">
            <a:off x="4565650" y="4203701"/>
            <a:ext cx="2139950" cy="420688"/>
          </a:xfrm>
          <a:prstGeom prst="line">
            <a:avLst/>
          </a:prstGeom>
          <a:noFill/>
          <a:ln w="28575">
            <a:solidFill>
              <a:schemeClr val="accent3">
                <a:lumMod val="60000"/>
                <a:lumOff val="40000"/>
              </a:schemeClr>
            </a:solidFill>
            <a:round/>
            <a:headEnd type="arrow" w="med" len="med"/>
            <a:tailEnd/>
          </a:ln>
        </p:spPr>
        <p:txBody>
          <a:bodyPr lIns="103236" tIns="51618" rIns="103236" bIns="51618">
            <a:prstTxWarp prst="textNoShape">
              <a:avLst/>
            </a:prstTxWarp>
          </a:bodyPr>
          <a:lstStyle/>
          <a:p>
            <a:endParaRPr lang="en-US" dirty="0"/>
          </a:p>
        </p:txBody>
      </p:sp>
      <p:sp>
        <p:nvSpPr>
          <p:cNvPr id="30735" name="Line 65"/>
          <p:cNvSpPr>
            <a:spLocks noChangeShapeType="1"/>
          </p:cNvSpPr>
          <p:nvPr/>
        </p:nvSpPr>
        <p:spPr bwMode="auto">
          <a:xfrm flipH="1">
            <a:off x="4565652" y="3163888"/>
            <a:ext cx="773113" cy="1460500"/>
          </a:xfrm>
          <a:prstGeom prst="line">
            <a:avLst/>
          </a:prstGeom>
          <a:noFill/>
          <a:ln w="28575">
            <a:solidFill>
              <a:schemeClr val="accent3">
                <a:lumMod val="60000"/>
                <a:lumOff val="40000"/>
              </a:schemeClr>
            </a:solidFill>
            <a:round/>
            <a:headEnd type="arrow" w="med" len="med"/>
            <a:tailEnd/>
          </a:ln>
        </p:spPr>
        <p:txBody>
          <a:bodyPr lIns="103236" tIns="51618" rIns="103236" bIns="51618">
            <a:prstTxWarp prst="textNoShape">
              <a:avLst/>
            </a:prstTxWarp>
          </a:bodyPr>
          <a:lstStyle/>
          <a:p>
            <a:endParaRPr lang="en-US" dirty="0"/>
          </a:p>
        </p:txBody>
      </p:sp>
      <p:pic>
        <p:nvPicPr>
          <p:cNvPr id="20" name="Picture 19" descr="GPF.jpg"/>
          <p:cNvPicPr>
            <a:picLocks noChangeAspect="1"/>
          </p:cNvPicPr>
          <p:nvPr/>
        </p:nvPicPr>
        <p:blipFill>
          <a:blip r:embed="rId3" cstate="print"/>
          <a:stretch>
            <a:fillRect/>
          </a:stretch>
        </p:blipFill>
        <p:spPr>
          <a:xfrm>
            <a:off x="8077200" y="228600"/>
            <a:ext cx="835025" cy="822325"/>
          </a:xfrm>
          <a:prstGeom prst="rect">
            <a:avLst/>
          </a:prstGeom>
        </p:spPr>
      </p:pic>
    </p:spTree>
    <p:extLst>
      <p:ext uri="{BB962C8B-B14F-4D97-AF65-F5344CB8AC3E}">
        <p14:creationId xmlns:p14="http://schemas.microsoft.com/office/powerpoint/2010/main" xmlns="" val="8650207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idx="1"/>
          </p:nvPr>
        </p:nvSpPr>
        <p:spPr>
          <a:xfrm>
            <a:off x="467544" y="1723257"/>
            <a:ext cx="8424936" cy="3217911"/>
          </a:xfrm>
        </p:spPr>
        <p:txBody>
          <a:bodyPr>
            <a:normAutofit/>
          </a:bodyPr>
          <a:lstStyle/>
          <a:p>
            <a:pPr>
              <a:buFont typeface="Wingdings" charset="2"/>
              <a:buChar char="§"/>
            </a:pPr>
            <a:r>
              <a:rPr lang="en-US" sz="2200" dirty="0" smtClean="0">
                <a:solidFill>
                  <a:srgbClr val="595959"/>
                </a:solidFill>
              </a:rPr>
              <a:t>Proposal by the OWG for the Sustainable Development Goals adopted on Saturday, July 19, 2014 at 1:20pm:</a:t>
            </a:r>
          </a:p>
          <a:p>
            <a:pPr lvl="1">
              <a:buFont typeface="Wingdings" charset="2"/>
              <a:buChar char="§"/>
            </a:pPr>
            <a:r>
              <a:rPr lang="en-US" sz="2000" dirty="0">
                <a:solidFill>
                  <a:srgbClr val="2E5FF4"/>
                </a:solidFill>
              </a:rPr>
              <a:t>17 recommended </a:t>
            </a:r>
            <a:r>
              <a:rPr lang="en-US" sz="2000" dirty="0" smtClean="0">
                <a:solidFill>
                  <a:srgbClr val="2E5FF4"/>
                </a:solidFill>
              </a:rPr>
              <a:t>goals</a:t>
            </a:r>
          </a:p>
          <a:p>
            <a:pPr lvl="1">
              <a:buFont typeface="Wingdings" charset="2"/>
              <a:buChar char="§"/>
            </a:pPr>
            <a:r>
              <a:rPr lang="en-US" sz="2000" dirty="0" smtClean="0">
                <a:solidFill>
                  <a:srgbClr val="2E5FF4"/>
                </a:solidFill>
              </a:rPr>
              <a:t>169 </a:t>
            </a:r>
            <a:r>
              <a:rPr lang="en-US" sz="2000" dirty="0">
                <a:solidFill>
                  <a:srgbClr val="2E5FF4"/>
                </a:solidFill>
              </a:rPr>
              <a:t>targets, of which 40 focus on means of implementation </a:t>
            </a:r>
            <a:endParaRPr lang="en-US" sz="2188" dirty="0" smtClean="0">
              <a:solidFill>
                <a:srgbClr val="2E5FF4"/>
              </a:solidFill>
            </a:endParaRPr>
          </a:p>
          <a:p>
            <a:pPr>
              <a:buFont typeface="Wingdings" charset="2"/>
              <a:buChar char="§"/>
            </a:pPr>
            <a:endParaRPr lang="en-US" sz="2588" dirty="0" smtClean="0"/>
          </a:p>
          <a:p>
            <a:pPr lvl="1"/>
            <a:endParaRPr lang="en-US" dirty="0" smtClean="0"/>
          </a:p>
          <a:p>
            <a:pPr lvl="1"/>
            <a:endParaRPr lang="en-US" dirty="0"/>
          </a:p>
        </p:txBody>
      </p:sp>
      <p:sp>
        <p:nvSpPr>
          <p:cNvPr id="18433" name="Slide Number Placeholder 3"/>
          <p:cNvSpPr>
            <a:spLocks noGrp="1"/>
          </p:cNvSpPr>
          <p:nvPr>
            <p:ph type="sldNum" sz="quarter" idx="12"/>
          </p:nvPr>
        </p:nvSpPr>
        <p:spPr/>
        <p:txBody>
          <a:bodyPr/>
          <a:lstStyle/>
          <a:p>
            <a:fld id="{5DCBFFBF-8070-8F4B-B719-5864739136AE}" type="slidenum">
              <a:rPr lang="en-US" smtClean="0"/>
              <a:pPr/>
              <a:t>2</a:t>
            </a:fld>
            <a:endParaRPr lang="en-US" dirty="0"/>
          </a:p>
        </p:txBody>
      </p:sp>
      <p:sp>
        <p:nvSpPr>
          <p:cNvPr id="9" name="Title 8"/>
          <p:cNvSpPr>
            <a:spLocks noGrp="1"/>
          </p:cNvSpPr>
          <p:nvPr>
            <p:ph type="title"/>
          </p:nvPr>
        </p:nvSpPr>
        <p:spPr>
          <a:xfrm>
            <a:off x="179512" y="404664"/>
            <a:ext cx="8229600" cy="858753"/>
          </a:xfrm>
        </p:spPr>
        <p:txBody>
          <a:bodyPr>
            <a:noAutofit/>
          </a:bodyPr>
          <a:lstStyle/>
          <a:p>
            <a:r>
              <a:rPr lang="en-US" sz="3600" dirty="0" smtClean="0">
                <a:solidFill>
                  <a:srgbClr val="FF6600"/>
                </a:solidFill>
                <a:ea typeface="Arial" charset="0"/>
                <a:cs typeface="Arial" charset="0"/>
              </a:rPr>
              <a:t>The Road to Dignity by 2030</a:t>
            </a:r>
            <a:endParaRPr lang="en-GB" sz="5400" dirty="0">
              <a:solidFill>
                <a:srgbClr val="FF6600"/>
              </a:solidFill>
            </a:endParaRPr>
          </a:p>
        </p:txBody>
      </p:sp>
      <p:sp>
        <p:nvSpPr>
          <p:cNvPr id="18438" name="Rectangle 5"/>
          <p:cNvSpPr>
            <a:spLocks/>
          </p:cNvSpPr>
          <p:nvPr/>
        </p:nvSpPr>
        <p:spPr bwMode="auto">
          <a:xfrm>
            <a:off x="156468" y="4725144"/>
            <a:ext cx="8953500" cy="1041400"/>
          </a:xfrm>
          <a:prstGeom prst="rect">
            <a:avLst/>
          </a:prstGeom>
          <a:noFill/>
          <a:ln w="12700">
            <a:noFill/>
            <a:miter lim="800000"/>
            <a:headEnd/>
            <a:tailEnd/>
          </a:ln>
        </p:spPr>
        <p:txBody>
          <a:bodyPr lIns="0" tIns="0" rIns="40639" bIns="0">
            <a:prstTxWarp prst="textNoShape">
              <a:avLst/>
            </a:prstTxWarp>
          </a:bodyPr>
          <a:lstStyle/>
          <a:p>
            <a:pPr marL="382588" indent="-342900" algn="ctr">
              <a:spcBef>
                <a:spcPts val="350"/>
              </a:spcBef>
              <a:tabLst>
                <a:tab pos="330200" algn="l"/>
                <a:tab pos="952500" algn="l"/>
              </a:tabLst>
            </a:pPr>
            <a:r>
              <a:rPr lang="ja-JP" altLang="en-US" sz="2400" b="1" i="1" dirty="0" smtClean="0">
                <a:solidFill>
                  <a:srgbClr val="595959"/>
                </a:solidFill>
                <a:ea typeface="Arial" charset="0"/>
                <a:cs typeface="Arial" charset="0"/>
              </a:rPr>
              <a:t>“</a:t>
            </a:r>
            <a:r>
              <a:rPr lang="en-US" altLang="ja-JP" sz="2400" b="1" i="1" dirty="0">
                <a:solidFill>
                  <a:srgbClr val="595959"/>
                </a:solidFill>
                <a:ea typeface="Arial" charset="0"/>
                <a:cs typeface="Arial" charset="0"/>
              </a:rPr>
              <a:t>I would hope that the multiple strands of the post-2015 process, coming together, culminate in 2015 in the adoption of a unified and coherent global agenda</a:t>
            </a:r>
            <a:r>
              <a:rPr lang="en-US" altLang="ja-JP" sz="2400" b="1" i="1" dirty="0" smtClean="0">
                <a:solidFill>
                  <a:srgbClr val="595959"/>
                </a:solidFill>
                <a:ea typeface="Arial" charset="0"/>
                <a:cs typeface="Arial" charset="0"/>
              </a:rPr>
              <a:t>.</a:t>
            </a:r>
            <a:r>
              <a:rPr lang="ja-JP" altLang="en-US" sz="2400" b="1" i="1" dirty="0" smtClean="0">
                <a:solidFill>
                  <a:srgbClr val="595959"/>
                </a:solidFill>
                <a:ea typeface="Arial" charset="0"/>
                <a:cs typeface="Arial" charset="0"/>
              </a:rPr>
              <a:t>”</a:t>
            </a:r>
            <a:endParaRPr lang="en-US" altLang="ja-JP" sz="2400" b="1" i="1" dirty="0">
              <a:solidFill>
                <a:srgbClr val="595959"/>
              </a:solidFill>
              <a:ea typeface="Arial" charset="0"/>
              <a:cs typeface="Arial" charset="0"/>
            </a:endParaRPr>
          </a:p>
          <a:p>
            <a:pPr marL="382588" indent="-342900" algn="r">
              <a:spcBef>
                <a:spcPts val="350"/>
              </a:spcBef>
              <a:tabLst>
                <a:tab pos="330200" algn="l"/>
                <a:tab pos="952500" algn="l"/>
              </a:tabLst>
            </a:pPr>
            <a:r>
              <a:rPr lang="en-US" sz="2000" b="1" dirty="0" smtClean="0">
                <a:solidFill>
                  <a:srgbClr val="595959"/>
                </a:solidFill>
                <a:ea typeface="Arial" charset="0"/>
                <a:cs typeface="Arial" charset="0"/>
              </a:rPr>
              <a:t>UN Secretary</a:t>
            </a:r>
            <a:r>
              <a:rPr lang="en-US" sz="2000" b="1" dirty="0">
                <a:solidFill>
                  <a:srgbClr val="595959"/>
                </a:solidFill>
                <a:ea typeface="Arial" charset="0"/>
                <a:cs typeface="Arial" charset="0"/>
              </a:rPr>
              <a:t>-General, Ban Ki-</a:t>
            </a:r>
            <a:r>
              <a:rPr lang="en-US" sz="2000" b="1" dirty="0" smtClean="0">
                <a:solidFill>
                  <a:srgbClr val="595959"/>
                </a:solidFill>
                <a:ea typeface="Arial" charset="0"/>
                <a:cs typeface="Arial" charset="0"/>
              </a:rPr>
              <a:t>moon</a:t>
            </a:r>
          </a:p>
          <a:p>
            <a:pPr marL="382588" indent="-342900" algn="r">
              <a:spcBef>
                <a:spcPts val="350"/>
              </a:spcBef>
              <a:tabLst>
                <a:tab pos="330200" algn="l"/>
                <a:tab pos="952500" algn="l"/>
              </a:tabLst>
            </a:pPr>
            <a:r>
              <a:rPr lang="en-US" sz="2000" b="1" dirty="0" smtClean="0">
                <a:solidFill>
                  <a:srgbClr val="595959"/>
                </a:solidFill>
                <a:ea typeface="Arial" charset="0"/>
                <a:cs typeface="Arial" charset="0"/>
              </a:rPr>
              <a:t>March 14, 2013</a:t>
            </a:r>
            <a:endParaRPr lang="en-US" sz="2000" b="1" dirty="0">
              <a:solidFill>
                <a:srgbClr val="595959"/>
              </a:solidFill>
              <a:ea typeface="Arial" charset="0"/>
              <a:cs typeface="Arial" charset="0"/>
            </a:endParaRPr>
          </a:p>
        </p:txBody>
      </p:sp>
      <p:sp>
        <p:nvSpPr>
          <p:cNvPr id="6" name="Title 8"/>
          <p:cNvSpPr txBox="1">
            <a:spLocks/>
          </p:cNvSpPr>
          <p:nvPr/>
        </p:nvSpPr>
        <p:spPr>
          <a:xfrm>
            <a:off x="611560" y="1124744"/>
            <a:ext cx="8064896" cy="495672"/>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lstStyle>
          <a:p>
            <a:r>
              <a:rPr lang="en-US" sz="1600" dirty="0">
                <a:solidFill>
                  <a:srgbClr val="FF6600"/>
                </a:solidFill>
                <a:ea typeface="Arial" charset="0"/>
                <a:cs typeface="Arial" charset="0"/>
              </a:rPr>
              <a:t>Ending Poverty, Transforming All </a:t>
            </a:r>
            <a:r>
              <a:rPr lang="en-US" sz="1600" dirty="0" smtClean="0">
                <a:solidFill>
                  <a:srgbClr val="FF6600"/>
                </a:solidFill>
                <a:ea typeface="Arial" charset="0"/>
                <a:cs typeface="Arial" charset="0"/>
              </a:rPr>
              <a:t>Lives, </a:t>
            </a:r>
            <a:r>
              <a:rPr lang="en-US" sz="1600" dirty="0">
                <a:solidFill>
                  <a:srgbClr val="FF6600"/>
                </a:solidFill>
                <a:ea typeface="Arial" charset="0"/>
                <a:cs typeface="Arial" charset="0"/>
              </a:rPr>
              <a:t>and Protecting the Planet </a:t>
            </a:r>
            <a:endParaRPr lang="en-GB" sz="1600" dirty="0">
              <a:solidFill>
                <a:srgbClr val="FF6600"/>
              </a:solidFill>
            </a:endParaRPr>
          </a:p>
        </p:txBody>
      </p:sp>
      <p:sp>
        <p:nvSpPr>
          <p:cNvPr id="2" name="Rectangle 1"/>
          <p:cNvSpPr/>
          <p:nvPr/>
        </p:nvSpPr>
        <p:spPr>
          <a:xfrm>
            <a:off x="611560" y="3573016"/>
            <a:ext cx="8352928" cy="892552"/>
          </a:xfrm>
          <a:prstGeom prst="rect">
            <a:avLst/>
          </a:prstGeom>
        </p:spPr>
        <p:txBody>
          <a:bodyPr wrap="square">
            <a:spAutoFit/>
          </a:bodyPr>
          <a:lstStyle/>
          <a:p>
            <a:r>
              <a:rPr lang="en-US" sz="1300" dirty="0">
                <a:solidFill>
                  <a:srgbClr val="595959"/>
                </a:solidFill>
              </a:rPr>
              <a:t>ECOSOC’s </a:t>
            </a:r>
            <a:r>
              <a:rPr lang="en-US" sz="1300" dirty="0">
                <a:solidFill>
                  <a:srgbClr val="595959"/>
                </a:solidFill>
                <a:hlinkClick r:id="rId2"/>
              </a:rPr>
              <a:t>Development Cooperation Forum</a:t>
            </a:r>
            <a:r>
              <a:rPr lang="en-US" sz="1300" dirty="0">
                <a:solidFill>
                  <a:srgbClr val="595959"/>
                </a:solidFill>
              </a:rPr>
              <a:t> provided useful policy space for stakeholders to discuss the implications of a unified and universal agenda, the global partnership, modalities for more effective review and monitoring, and concrete actions by Southern development cooperation partners on </a:t>
            </a:r>
            <a:r>
              <a:rPr lang="en-US" sz="1300">
                <a:solidFill>
                  <a:srgbClr val="595959"/>
                </a:solidFill>
              </a:rPr>
              <a:t>common </a:t>
            </a:r>
            <a:r>
              <a:rPr lang="en-US" sz="1300" smtClean="0">
                <a:solidFill>
                  <a:srgbClr val="595959"/>
                </a:solidFill>
              </a:rPr>
              <a:t>challenges</a:t>
            </a:r>
            <a:r>
              <a:rPr lang="en-US" sz="1300" dirty="0">
                <a:solidFill>
                  <a:srgbClr val="595959"/>
                </a:solidFill>
              </a:rPr>
              <a:t>. </a:t>
            </a:r>
          </a:p>
        </p:txBody>
      </p:sp>
    </p:spTree>
    <p:extLst>
      <p:ext uri="{BB962C8B-B14F-4D97-AF65-F5344CB8AC3E}">
        <p14:creationId xmlns:p14="http://schemas.microsoft.com/office/powerpoint/2010/main" xmlns="" val="1118659727"/>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Font typeface="Wingdings" charset="2"/>
              <a:buChar char="§"/>
            </a:pPr>
            <a:r>
              <a:rPr lang="en-US" sz="2800" dirty="0" smtClean="0">
                <a:solidFill>
                  <a:srgbClr val="595959"/>
                </a:solidFill>
              </a:rPr>
              <a:t>From 2003 to 2013, the number of US philanthropic organizations increased 4.3% (1,368,332 to 1,427,807)</a:t>
            </a:r>
          </a:p>
          <a:p>
            <a:pPr>
              <a:buFont typeface="Wingdings" charset="2"/>
              <a:buChar char="§"/>
            </a:pPr>
            <a:r>
              <a:rPr lang="en-US" sz="2800" dirty="0" smtClean="0">
                <a:solidFill>
                  <a:srgbClr val="595959"/>
                </a:solidFill>
              </a:rPr>
              <a:t>In 2010, giving by US foundations for all international purposes reached $6.7 billion; a plurality of the supporting activities (38%) were related to health</a:t>
            </a:r>
          </a:p>
          <a:p>
            <a:pPr>
              <a:buFont typeface="Wingdings" charset="2"/>
              <a:buChar char="§"/>
            </a:pPr>
            <a:r>
              <a:rPr lang="en-US" sz="2800" dirty="0" smtClean="0">
                <a:solidFill>
                  <a:srgbClr val="595959"/>
                </a:solidFill>
              </a:rPr>
              <a:t>Individual giving: 67% of households contributed $25 or more and donations from individual donors constituted 75% of all donations to charity in 2010</a:t>
            </a:r>
          </a:p>
          <a:p>
            <a:endParaRPr lang="en-US" sz="2800" dirty="0" smtClean="0">
              <a:solidFill>
                <a:srgbClr val="595959"/>
              </a:solidFill>
            </a:endParaRPr>
          </a:p>
          <a:p>
            <a:endParaRPr lang="en-US" sz="2800" dirty="0" smtClean="0">
              <a:solidFill>
                <a:srgbClr val="595959"/>
              </a:solidFill>
            </a:endParaRPr>
          </a:p>
          <a:p>
            <a:endParaRPr lang="en-GB" dirty="0">
              <a:solidFill>
                <a:srgbClr val="595959"/>
              </a:solidFill>
            </a:endParaRPr>
          </a:p>
        </p:txBody>
      </p:sp>
      <p:sp>
        <p:nvSpPr>
          <p:cNvPr id="3" name="Title 2"/>
          <p:cNvSpPr>
            <a:spLocks noGrp="1"/>
          </p:cNvSpPr>
          <p:nvPr>
            <p:ph type="title"/>
          </p:nvPr>
        </p:nvSpPr>
        <p:spPr>
          <a:xfrm>
            <a:off x="457200" y="-18256"/>
            <a:ext cx="8229600" cy="1143000"/>
          </a:xfrm>
        </p:spPr>
        <p:txBody>
          <a:bodyPr/>
          <a:lstStyle/>
          <a:p>
            <a:r>
              <a:rPr lang="en-US" sz="4000" dirty="0" smtClean="0">
                <a:solidFill>
                  <a:srgbClr val="1FAECD"/>
                </a:solidFill>
                <a:ea typeface="Arial" charset="0"/>
                <a:cs typeface="Arial" charset="0"/>
              </a:rPr>
              <a:t>Philanthropy in the U.S.</a:t>
            </a:r>
            <a:endParaRPr lang="en-GB" dirty="0">
              <a:solidFill>
                <a:srgbClr val="1FAECD"/>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Content Placeholder 2"/>
          <p:cNvSpPr>
            <a:spLocks noGrp="1"/>
          </p:cNvSpPr>
          <p:nvPr>
            <p:ph idx="1"/>
          </p:nvPr>
        </p:nvSpPr>
        <p:spPr/>
        <p:txBody>
          <a:bodyPr>
            <a:normAutofit fontScale="92500" lnSpcReduction="10000"/>
          </a:bodyPr>
          <a:lstStyle/>
          <a:p>
            <a:pPr>
              <a:buFont typeface="Wingdings" charset="2"/>
              <a:buChar char="§"/>
            </a:pPr>
            <a:r>
              <a:rPr lang="en-US" dirty="0" smtClean="0">
                <a:solidFill>
                  <a:schemeClr val="tx1">
                    <a:lumMod val="65000"/>
                    <a:lumOff val="35000"/>
                  </a:schemeClr>
                </a:solidFill>
              </a:rPr>
              <a:t>Total giving by individuals: USD $335.17 billion</a:t>
            </a:r>
            <a:r>
              <a:rPr lang="en-US" dirty="0" smtClean="0"/>
              <a:t> 	– </a:t>
            </a:r>
            <a:r>
              <a:rPr lang="en-US" sz="2162" dirty="0" smtClean="0"/>
              <a:t>(</a:t>
            </a:r>
            <a:r>
              <a:rPr lang="en-US" sz="2162" dirty="0" smtClean="0">
                <a:hlinkClick r:id="rId2"/>
              </a:rPr>
              <a:t>Giving USA Foundation</a:t>
            </a:r>
            <a:r>
              <a:rPr lang="en-US" sz="2162" dirty="0" smtClean="0">
                <a:solidFill>
                  <a:srgbClr val="595959"/>
                </a:solidFill>
              </a:rPr>
              <a:t>, 2013)</a:t>
            </a:r>
          </a:p>
          <a:p>
            <a:pPr>
              <a:buFont typeface="Wingdings" charset="2"/>
              <a:buChar char="§"/>
            </a:pPr>
            <a:r>
              <a:rPr lang="en-US" dirty="0" smtClean="0">
                <a:solidFill>
                  <a:srgbClr val="595959"/>
                </a:solidFill>
              </a:rPr>
              <a:t>Online trends: since 2000, there has been a dramatic increase in online giving - 20% of Internet users donate to online charities (although only 1% do so on a daily basis); percentage of Internet users that have donated to charities online has increased 186% since October 2001.</a:t>
            </a:r>
          </a:p>
          <a:p>
            <a:pPr>
              <a:buFont typeface="Wingdings" charset="2"/>
              <a:buChar char="§"/>
            </a:pPr>
            <a:r>
              <a:rPr lang="en-US" dirty="0" smtClean="0">
                <a:solidFill>
                  <a:srgbClr val="595959"/>
                </a:solidFill>
              </a:rPr>
              <a:t>Led by small and medium-sized organizations, online giving grew 4.9% in 2013, excluding online giving to international charities.</a:t>
            </a:r>
          </a:p>
          <a:p>
            <a:endParaRPr lang="en-US" dirty="0"/>
          </a:p>
        </p:txBody>
      </p:sp>
      <p:sp>
        <p:nvSpPr>
          <p:cNvPr id="34818" name="Slide Number Placeholder 3"/>
          <p:cNvSpPr>
            <a:spLocks noGrp="1"/>
          </p:cNvSpPr>
          <p:nvPr>
            <p:ph type="sldNum" sz="quarter" idx="12"/>
          </p:nvPr>
        </p:nvSpPr>
        <p:spPr/>
        <p:txBody>
          <a:bodyPr/>
          <a:lstStyle/>
          <a:p>
            <a:fld id="{A40A6702-D771-C440-9435-737EE4B95775}" type="slidenum">
              <a:rPr lang="en-US" smtClean="0"/>
              <a:pPr/>
              <a:t>21</a:t>
            </a:fld>
            <a:endParaRPr lang="en-US" dirty="0"/>
          </a:p>
        </p:txBody>
      </p:sp>
      <p:sp>
        <p:nvSpPr>
          <p:cNvPr id="7" name="Title 6"/>
          <p:cNvSpPr>
            <a:spLocks noGrp="1"/>
          </p:cNvSpPr>
          <p:nvPr>
            <p:ph type="title"/>
          </p:nvPr>
        </p:nvSpPr>
        <p:spPr/>
        <p:txBody>
          <a:bodyPr>
            <a:normAutofit fontScale="90000"/>
          </a:bodyPr>
          <a:lstStyle/>
          <a:p>
            <a:r>
              <a:rPr lang="en-US" sz="4400" dirty="0" smtClean="0">
                <a:solidFill>
                  <a:srgbClr val="1FAECD"/>
                </a:solidFill>
                <a:ea typeface="Arial" charset="0"/>
                <a:cs typeface="Arial" charset="0"/>
              </a:rPr>
              <a:t>Philanthropy in the U.S. </a:t>
            </a:r>
            <a:r>
              <a:rPr lang="en-US" sz="3600" dirty="0" smtClean="0">
                <a:solidFill>
                  <a:srgbClr val="1FAECD"/>
                </a:solidFill>
                <a:ea typeface="Arial" charset="0"/>
                <a:cs typeface="Arial" charset="0"/>
              </a:rPr>
              <a:t>(cont</a:t>
            </a:r>
            <a:r>
              <a:rPr lang="ja-JP" altLang="en-US" sz="3600" dirty="0" smtClean="0">
                <a:solidFill>
                  <a:srgbClr val="1FAECD"/>
                </a:solidFill>
                <a:ea typeface="Arial" charset="0"/>
                <a:cs typeface="Arial" charset="0"/>
              </a:rPr>
              <a:t>’</a:t>
            </a:r>
            <a:r>
              <a:rPr lang="en-US" altLang="ja-JP" sz="3600" dirty="0" smtClean="0">
                <a:solidFill>
                  <a:srgbClr val="1FAECD"/>
                </a:solidFill>
                <a:ea typeface="Arial" charset="0"/>
                <a:cs typeface="Arial" charset="0"/>
              </a:rPr>
              <a:t>d)</a:t>
            </a:r>
            <a:r>
              <a:rPr lang="en-US" sz="3600" dirty="0" smtClean="0">
                <a:solidFill>
                  <a:srgbClr val="1FAECD"/>
                </a:solidFill>
                <a:ea typeface="Arial" charset="0"/>
                <a:cs typeface="Arial" charset="0"/>
              </a:rPr>
              <a:t/>
            </a:r>
            <a:br>
              <a:rPr lang="en-US" sz="3600" dirty="0" smtClean="0">
                <a:solidFill>
                  <a:srgbClr val="1FAECD"/>
                </a:solidFill>
                <a:ea typeface="Arial" charset="0"/>
                <a:cs typeface="Arial" charset="0"/>
              </a:rPr>
            </a:br>
            <a:endParaRPr lang="en-GB" dirty="0">
              <a:solidFill>
                <a:srgbClr val="1FAECD"/>
              </a:solidFill>
            </a:endParaRPr>
          </a:p>
        </p:txBody>
      </p:sp>
    </p:spTree>
    <p:extLst>
      <p:ext uri="{BB962C8B-B14F-4D97-AF65-F5344CB8AC3E}">
        <p14:creationId xmlns:p14="http://schemas.microsoft.com/office/powerpoint/2010/main" xmlns="" val="348850817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3635794584"/>
              </p:ext>
            </p:extLst>
          </p:nvPr>
        </p:nvGraphicFramePr>
        <p:xfrm>
          <a:off x="-1" y="1066800"/>
          <a:ext cx="9144001" cy="4871032"/>
        </p:xfrm>
        <a:graphic>
          <a:graphicData uri="http://schemas.openxmlformats.org/drawingml/2006/table">
            <a:tbl>
              <a:tblPr/>
              <a:tblGrid>
                <a:gridCol w="847397"/>
                <a:gridCol w="4039914"/>
                <a:gridCol w="1970690"/>
                <a:gridCol w="2286000"/>
              </a:tblGrid>
              <a:tr h="54334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Rank</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Name/(state)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Assets</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USD</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As of Fiscal Year End Date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noFill/>
                  </a:tcPr>
                </a:tc>
              </a:tr>
              <a:tr h="315488">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1.</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Bill &amp; Melinda Gates Foundation (WA)</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37,176,776,438</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12/31/2013</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r>
              <a:tr h="315488">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2.</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Ford Foundation (NY)</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11,238,035,011</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12/31/2012</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5488">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3.</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J. Paul Getty Trust (CA)</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10,502,514,302</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06/30/2013</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r>
              <a:tr h="524186">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4.</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The Robert Wood Johnson Foundation (NJ)</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9,528,568,196</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12/31/2012</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3576">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W.K. Kellogg Foundation (MI)</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8,155,568,196</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08/31/2013</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r>
              <a:tr h="524186">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6.</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The William and Flora Hewlett Foundation (CA)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7,740,000,000</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12/31/2012</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4186">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7.</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Lilly Endowment Inc. (IN) </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7,735,372,000</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06/31/2012</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r>
              <a:tr h="524186">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8.</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The David and Lucile Packard Foundation (CA)</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6,299,952,716</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12/31/2010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4186">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9.</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John D. and Catherine T. MacArthur Foundation (IL)</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5,987,438,524</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12/31/2010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r>
              <a:tr h="304154">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Gordon and Betty Moore Foundation (CA)</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charset="-128"/>
                          <a:cs typeface="ＭＳ Ｐゴシック" charset="-128"/>
                          <a:sym typeface="Arial" charset="0"/>
                        </a:rPr>
                        <a:t>5,697,438,524</a:t>
                      </a:r>
                      <a:endPar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ea typeface="ＭＳ Ｐゴシック" charset="-128"/>
                          <a:cs typeface="ＭＳ Ｐゴシック" charset="-128"/>
                          <a:sym typeface="Arial" charset="0"/>
                        </a:rPr>
                        <a:t>12/31/2010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Title 5"/>
          <p:cNvSpPr>
            <a:spLocks noGrp="1"/>
          </p:cNvSpPr>
          <p:nvPr>
            <p:ph type="title"/>
          </p:nvPr>
        </p:nvSpPr>
        <p:spPr>
          <a:xfrm>
            <a:off x="228600" y="0"/>
            <a:ext cx="7924800" cy="1447800"/>
          </a:xfrm>
        </p:spPr>
        <p:txBody>
          <a:bodyPr>
            <a:normAutofit fontScale="90000"/>
          </a:bodyPr>
          <a:lstStyle/>
          <a:p>
            <a:r>
              <a:rPr lang="en-US" sz="3556" dirty="0" smtClean="0">
                <a:solidFill>
                  <a:schemeClr val="bg2">
                    <a:lumMod val="50000"/>
                  </a:schemeClr>
                </a:solidFill>
                <a:ea typeface="Arial" charset="0"/>
                <a:cs typeface="Arial" charset="0"/>
              </a:rPr>
              <a:t>Top 10 U.S. Foundations by Asset Size</a:t>
            </a:r>
            <a:r>
              <a:rPr lang="en-US" sz="3600" dirty="0" smtClean="0">
                <a:solidFill>
                  <a:schemeClr val="bg2">
                    <a:lumMod val="50000"/>
                  </a:schemeClr>
                </a:solidFill>
                <a:ea typeface="Arial" charset="0"/>
                <a:cs typeface="Arial" charset="0"/>
              </a:rPr>
              <a:t/>
            </a:r>
            <a:br>
              <a:rPr lang="en-US" sz="3600" dirty="0" smtClean="0">
                <a:solidFill>
                  <a:schemeClr val="bg2">
                    <a:lumMod val="50000"/>
                  </a:schemeClr>
                </a:solidFill>
                <a:ea typeface="Arial" charset="0"/>
                <a:cs typeface="Arial" charset="0"/>
              </a:rPr>
            </a:br>
            <a:endParaRPr lang="en-GB" dirty="0">
              <a:solidFill>
                <a:schemeClr val="bg2">
                  <a:lumMod val="50000"/>
                </a:schemeClr>
              </a:solidFill>
            </a:endParaRPr>
          </a:p>
        </p:txBody>
      </p:sp>
    </p:spTree>
    <p:extLst>
      <p:ext uri="{BB962C8B-B14F-4D97-AF65-F5344CB8AC3E}">
        <p14:creationId xmlns:p14="http://schemas.microsoft.com/office/powerpoint/2010/main" xmlns="" val="2423646334"/>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5791200" y="7002486"/>
            <a:ext cx="3044952" cy="399881"/>
          </a:xfrm>
          <a:noFill/>
          <a:ln>
            <a:miter lim="800000"/>
            <a:headEnd/>
            <a:tailEnd/>
          </a:ln>
        </p:spPr>
        <p:txBody>
          <a:bodyPr/>
          <a:lstStyle/>
          <a:p>
            <a:fld id="{234AFF09-4029-F24D-8E6A-DE415D387549}" type="slidenum">
              <a:rPr lang="en-US"/>
              <a:pPr/>
              <a:t>23</a:t>
            </a:fld>
            <a:endParaRPr lang="en-US" dirty="0"/>
          </a:p>
        </p:txBody>
      </p:sp>
      <p:sp>
        <p:nvSpPr>
          <p:cNvPr id="10" name="Title 6"/>
          <p:cNvSpPr>
            <a:spLocks noGrp="1"/>
          </p:cNvSpPr>
          <p:nvPr>
            <p:ph type="title"/>
          </p:nvPr>
        </p:nvSpPr>
        <p:spPr>
          <a:xfrm>
            <a:off x="457200" y="-99392"/>
            <a:ext cx="7620000" cy="1143000"/>
          </a:xfrm>
        </p:spPr>
        <p:txBody>
          <a:bodyPr>
            <a:normAutofit/>
          </a:bodyPr>
          <a:lstStyle/>
          <a:p>
            <a:pPr algn="ctr"/>
            <a:r>
              <a:rPr lang="en-US" sz="3000" dirty="0" smtClean="0">
                <a:solidFill>
                  <a:schemeClr val="bg2">
                    <a:lumMod val="50000"/>
                  </a:schemeClr>
                </a:solidFill>
                <a:ea typeface="Arial" charset="0"/>
                <a:cs typeface="Arial" charset="0"/>
              </a:rPr>
              <a:t>Charitable Giving in the US</a:t>
            </a:r>
            <a:endParaRPr lang="en-GB" sz="3000" dirty="0">
              <a:solidFill>
                <a:schemeClr val="bg2">
                  <a:lumMod val="50000"/>
                </a:schemeClr>
              </a:solidFill>
            </a:endParaRPr>
          </a:p>
        </p:txBody>
      </p:sp>
      <p:sp>
        <p:nvSpPr>
          <p:cNvPr id="5" name="Rectangle 1"/>
          <p:cNvSpPr txBox="1">
            <a:spLocks noChangeArrowheads="1"/>
          </p:cNvSpPr>
          <p:nvPr/>
        </p:nvSpPr>
        <p:spPr>
          <a:xfrm>
            <a:off x="457200" y="1744627"/>
            <a:ext cx="8229600" cy="3665573"/>
          </a:xfrm>
          <a:prstGeom prst="rect">
            <a:avLst/>
          </a:prstGeom>
        </p:spPr>
        <p:txBody>
          <a:bodyPr vert="horz" rIns="132080">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700" b="0" i="0" u="none" strike="noStrike" kern="1200" cap="none" spc="0" normalizeH="0" baseline="0" noProof="0" dirty="0">
              <a:ln>
                <a:noFill/>
              </a:ln>
              <a:solidFill>
                <a:srgbClr val="683400"/>
              </a:solidFill>
              <a:effectLst/>
              <a:uLnTx/>
              <a:uFillTx/>
              <a:latin typeface="+mn-lt"/>
              <a:ea typeface="+mn-ea"/>
              <a:cs typeface="ＭＳ Ｐゴシック" charset="-128"/>
            </a:endParaRPr>
          </a:p>
        </p:txBody>
      </p:sp>
      <p:sp>
        <p:nvSpPr>
          <p:cNvPr id="8" name="Rectangle 7"/>
          <p:cNvSpPr/>
          <p:nvPr/>
        </p:nvSpPr>
        <p:spPr>
          <a:xfrm>
            <a:off x="3352800" y="4495800"/>
            <a:ext cx="1713739" cy="276999"/>
          </a:xfrm>
          <a:prstGeom prst="rect">
            <a:avLst/>
          </a:prstGeom>
        </p:spPr>
        <p:txBody>
          <a:bodyPr wrap="none">
            <a:spAutoFit/>
          </a:bodyPr>
          <a:lstStyle/>
          <a:p>
            <a:r>
              <a:rPr lang="en-US" sz="1200" i="1" dirty="0"/>
              <a:t>Source: Giving USA </a:t>
            </a:r>
            <a:r>
              <a:rPr lang="en-US" sz="1200" i="1" dirty="0" smtClean="0"/>
              <a:t>2013</a:t>
            </a:r>
            <a:endParaRPr lang="en-US" sz="1200" i="1" dirty="0"/>
          </a:p>
        </p:txBody>
      </p:sp>
      <p:sp>
        <p:nvSpPr>
          <p:cNvPr id="11" name="Rectangle 10"/>
          <p:cNvSpPr/>
          <p:nvPr/>
        </p:nvSpPr>
        <p:spPr>
          <a:xfrm>
            <a:off x="1219200" y="5029200"/>
            <a:ext cx="7239000" cy="1200328"/>
          </a:xfrm>
          <a:prstGeom prst="rect">
            <a:avLst/>
          </a:prstGeom>
        </p:spPr>
        <p:txBody>
          <a:bodyPr wrap="square">
            <a:spAutoFit/>
          </a:bodyPr>
          <a:lstStyle/>
          <a:p>
            <a:r>
              <a:rPr lang="en-US" sz="2400" dirty="0">
                <a:solidFill>
                  <a:schemeClr val="tx1">
                    <a:lumMod val="65000"/>
                    <a:lumOff val="35000"/>
                  </a:schemeClr>
                </a:solidFill>
              </a:rPr>
              <a:t>Americans gave </a:t>
            </a:r>
            <a:r>
              <a:rPr lang="en-US" sz="2400" dirty="0" smtClean="0">
                <a:solidFill>
                  <a:schemeClr val="tx1">
                    <a:lumMod val="65000"/>
                    <a:lumOff val="35000"/>
                  </a:schemeClr>
                </a:solidFill>
              </a:rPr>
              <a:t>$316.23 </a:t>
            </a:r>
            <a:r>
              <a:rPr lang="en-US" sz="2400" dirty="0">
                <a:solidFill>
                  <a:schemeClr val="tx1">
                    <a:lumMod val="65000"/>
                    <a:lumOff val="35000"/>
                  </a:schemeClr>
                </a:solidFill>
              </a:rPr>
              <a:t>billion in </a:t>
            </a:r>
            <a:r>
              <a:rPr lang="en-US" sz="2400" dirty="0" smtClean="0">
                <a:solidFill>
                  <a:schemeClr val="tx1">
                    <a:lumMod val="65000"/>
                    <a:lumOff val="35000"/>
                  </a:schemeClr>
                </a:solidFill>
              </a:rPr>
              <a:t>2012, of which Corporate </a:t>
            </a:r>
            <a:r>
              <a:rPr lang="en-US" sz="2400" dirty="0">
                <a:solidFill>
                  <a:schemeClr val="tx1">
                    <a:lumMod val="65000"/>
                    <a:lumOff val="35000"/>
                  </a:schemeClr>
                </a:solidFill>
              </a:rPr>
              <a:t>giving </a:t>
            </a:r>
            <a:r>
              <a:rPr lang="en-US" sz="2400" dirty="0" smtClean="0">
                <a:solidFill>
                  <a:schemeClr val="tx1">
                    <a:lumMod val="65000"/>
                    <a:lumOff val="35000"/>
                  </a:schemeClr>
                </a:solidFill>
              </a:rPr>
              <a:t>amounted to $</a:t>
            </a:r>
            <a:r>
              <a:rPr lang="en-US" sz="2400" dirty="0">
                <a:solidFill>
                  <a:schemeClr val="tx1">
                    <a:lumMod val="65000"/>
                    <a:lumOff val="35000"/>
                  </a:schemeClr>
                </a:solidFill>
              </a:rPr>
              <a:t>14.55 </a:t>
            </a:r>
            <a:r>
              <a:rPr lang="en-US" sz="2400" dirty="0" smtClean="0">
                <a:solidFill>
                  <a:schemeClr val="tx1">
                    <a:lumMod val="65000"/>
                    <a:lumOff val="35000"/>
                  </a:schemeClr>
                </a:solidFill>
              </a:rPr>
              <a:t>billion.  </a:t>
            </a:r>
            <a:endParaRPr lang="en-US" sz="2400" dirty="0">
              <a:solidFill>
                <a:schemeClr val="tx1">
                  <a:lumMod val="65000"/>
                  <a:lumOff val="35000"/>
                </a:schemeClr>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676400" y="1143000"/>
            <a:ext cx="5472608" cy="3352800"/>
          </a:xfrm>
          <a:prstGeom prst="rect">
            <a:avLst/>
          </a:prstGeom>
        </p:spPr>
      </p:pic>
    </p:spTree>
    <p:extLst>
      <p:ext uri="{BB962C8B-B14F-4D97-AF65-F5344CB8AC3E}">
        <p14:creationId xmlns:p14="http://schemas.microsoft.com/office/powerpoint/2010/main" xmlns="" val="18499914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79512" y="1124744"/>
            <a:ext cx="8640960" cy="4680520"/>
          </a:xfrm>
        </p:spPr>
        <p:txBody>
          <a:bodyPr>
            <a:normAutofit/>
          </a:bodyPr>
          <a:lstStyle/>
          <a:p>
            <a:pPr algn="ctr" eaLnBrk="1" hangingPunct="1">
              <a:spcBef>
                <a:spcPts val="0"/>
              </a:spcBef>
              <a:buNone/>
              <a:tabLst>
                <a:tab pos="538163" algn="l"/>
                <a:tab pos="2732088" algn="l"/>
              </a:tabLst>
            </a:pPr>
            <a:endParaRPr lang="en-US" sz="2000" b="1" dirty="0" smtClean="0">
              <a:solidFill>
                <a:srgbClr val="000000"/>
              </a:solidFill>
            </a:endParaRPr>
          </a:p>
          <a:p>
            <a:pPr algn="ctr" eaLnBrk="1" hangingPunct="1">
              <a:spcBef>
                <a:spcPts val="0"/>
              </a:spcBef>
              <a:buNone/>
              <a:tabLst>
                <a:tab pos="538163" algn="l"/>
                <a:tab pos="2732088" algn="l"/>
              </a:tabLst>
            </a:pPr>
            <a:endParaRPr lang="en-US" sz="2000" b="1" dirty="0" smtClean="0">
              <a:solidFill>
                <a:srgbClr val="000000"/>
              </a:solidFill>
            </a:endParaRPr>
          </a:p>
          <a:p>
            <a:pPr algn="ctr" eaLnBrk="1" hangingPunct="1">
              <a:spcBef>
                <a:spcPts val="0"/>
              </a:spcBef>
              <a:buNone/>
              <a:tabLst>
                <a:tab pos="538163" algn="l"/>
                <a:tab pos="2732088" algn="l"/>
              </a:tabLst>
            </a:pPr>
            <a:endParaRPr lang="en-US" sz="2000" b="1" dirty="0" smtClean="0">
              <a:solidFill>
                <a:srgbClr val="000000"/>
              </a:solidFill>
            </a:endParaRPr>
          </a:p>
          <a:p>
            <a:pPr algn="ctr" eaLnBrk="1" hangingPunct="1">
              <a:spcBef>
                <a:spcPts val="0"/>
              </a:spcBef>
              <a:buNone/>
              <a:tabLst>
                <a:tab pos="538163" algn="l"/>
                <a:tab pos="2732088" algn="l"/>
              </a:tabLst>
            </a:pPr>
            <a:r>
              <a:rPr lang="en-US" sz="4800" b="1" i="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Thank you for your time</a:t>
            </a:r>
            <a:endParaRPr lang="en-US" sz="4800"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eaLnBrk="1" hangingPunct="1">
              <a:lnSpc>
                <a:spcPct val="60000"/>
              </a:lnSpc>
              <a:buNone/>
              <a:tabLst>
                <a:tab pos="538163" algn="l"/>
                <a:tab pos="2732088" algn="l"/>
              </a:tabLst>
            </a:pPr>
            <a:endParaRPr lang="en-US" dirty="0" smtClean="0">
              <a:solidFill>
                <a:srgbClr val="000000"/>
              </a:solidFill>
            </a:endParaRPr>
          </a:p>
          <a:p>
            <a:pPr algn="ctr" eaLnBrk="1" hangingPunct="1">
              <a:lnSpc>
                <a:spcPct val="60000"/>
              </a:lnSpc>
              <a:buNone/>
              <a:tabLst>
                <a:tab pos="538163" algn="l"/>
                <a:tab pos="2732088" algn="l"/>
              </a:tabLst>
            </a:pPr>
            <a:endParaRPr lang="en-US" dirty="0" smtClean="0">
              <a:solidFill>
                <a:srgbClr val="000000"/>
              </a:solidFill>
            </a:endParaRPr>
          </a:p>
          <a:p>
            <a:pPr algn="ctr" eaLnBrk="1" hangingPunct="1">
              <a:lnSpc>
                <a:spcPct val="60000"/>
              </a:lnSpc>
              <a:buNone/>
              <a:tabLst>
                <a:tab pos="538163" algn="l"/>
                <a:tab pos="2732088" algn="l"/>
              </a:tabLst>
            </a:pPr>
            <a:endParaRPr lang="en-US" sz="2000" dirty="0">
              <a:solidFill>
                <a:schemeClr val="bg2">
                  <a:lumMod val="50000"/>
                </a:schemeClr>
              </a:solidFill>
            </a:endParaRPr>
          </a:p>
          <a:p>
            <a:pPr algn="ctr" eaLnBrk="1" hangingPunct="1">
              <a:lnSpc>
                <a:spcPct val="60000"/>
              </a:lnSpc>
              <a:buNone/>
              <a:tabLst>
                <a:tab pos="538163" algn="l"/>
                <a:tab pos="2732088" algn="l"/>
              </a:tabLst>
            </a:pPr>
            <a:endParaRPr lang="en-US" sz="2000" dirty="0" smtClean="0">
              <a:solidFill>
                <a:schemeClr val="bg2">
                  <a:lumMod val="50000"/>
                </a:schemeClr>
              </a:solidFill>
            </a:endParaRPr>
          </a:p>
          <a:p>
            <a:pPr algn="ctr" eaLnBrk="1" hangingPunct="1">
              <a:lnSpc>
                <a:spcPct val="60000"/>
              </a:lnSpc>
              <a:buNone/>
              <a:tabLst>
                <a:tab pos="538163" algn="l"/>
                <a:tab pos="2732088" algn="l"/>
              </a:tabLst>
            </a:pPr>
            <a:r>
              <a:rPr lang="en-US" sz="2000" dirty="0" smtClean="0">
                <a:solidFill>
                  <a:schemeClr val="bg2">
                    <a:lumMod val="50000"/>
                  </a:schemeClr>
                </a:solidFill>
              </a:rPr>
              <a:t>For more information on the Global Partnerships Forum, please</a:t>
            </a:r>
          </a:p>
          <a:p>
            <a:pPr algn="ctr" eaLnBrk="1" hangingPunct="1">
              <a:lnSpc>
                <a:spcPct val="60000"/>
              </a:lnSpc>
              <a:buNone/>
              <a:tabLst>
                <a:tab pos="538163" algn="l"/>
                <a:tab pos="2732088" algn="l"/>
              </a:tabLst>
            </a:pPr>
            <a:r>
              <a:rPr lang="en-US" sz="2000" dirty="0" smtClean="0">
                <a:solidFill>
                  <a:schemeClr val="bg2">
                    <a:lumMod val="50000"/>
                  </a:schemeClr>
                </a:solidFill>
              </a:rPr>
              <a:t> visit:</a:t>
            </a:r>
          </a:p>
          <a:p>
            <a:pPr algn="ctr">
              <a:lnSpc>
                <a:spcPct val="60000"/>
              </a:lnSpc>
              <a:buNone/>
              <a:tabLst>
                <a:tab pos="538163" algn="l"/>
                <a:tab pos="2732088" algn="l"/>
              </a:tabLst>
            </a:pPr>
            <a:r>
              <a:rPr lang="en-US" sz="2000" dirty="0" smtClean="0">
                <a:solidFill>
                  <a:schemeClr val="bg2">
                    <a:lumMod val="50000"/>
                  </a:schemeClr>
                </a:solidFill>
                <a:hlinkClick r:id="rId2"/>
              </a:rPr>
              <a:t>www.Partnerships.org</a:t>
            </a:r>
            <a:endParaRPr lang="en-US" sz="2000" dirty="0" smtClean="0">
              <a:solidFill>
                <a:schemeClr val="bg2">
                  <a:lumMod val="50000"/>
                </a:schemeClr>
              </a:solidFill>
            </a:endParaRPr>
          </a:p>
          <a:p>
            <a:pPr algn="ctr">
              <a:lnSpc>
                <a:spcPct val="60000"/>
              </a:lnSpc>
              <a:buNone/>
              <a:tabLst>
                <a:tab pos="538163" algn="l"/>
                <a:tab pos="2732088" algn="l"/>
              </a:tabLst>
            </a:pPr>
            <a:endParaRPr lang="en-US" sz="2000" dirty="0" smtClean="0">
              <a:solidFill>
                <a:schemeClr val="bg2">
                  <a:lumMod val="50000"/>
                </a:schemeClr>
              </a:solidFill>
            </a:endParaRPr>
          </a:p>
          <a:p>
            <a:pPr algn="ctr" eaLnBrk="1" hangingPunct="1">
              <a:lnSpc>
                <a:spcPct val="60000"/>
              </a:lnSpc>
              <a:buNone/>
              <a:tabLst>
                <a:tab pos="538163" algn="l"/>
                <a:tab pos="2732088" algn="l"/>
              </a:tabLst>
            </a:pPr>
            <a:endParaRPr lang="en-US" sz="1800" dirty="0" smtClean="0">
              <a:solidFill>
                <a:schemeClr val="bg2">
                  <a:lumMod val="50000"/>
                </a:schemeClr>
              </a:solidFill>
            </a:endParaRPr>
          </a:p>
          <a:p>
            <a:pPr algn="ctr" eaLnBrk="1" hangingPunct="1">
              <a:lnSpc>
                <a:spcPct val="60000"/>
              </a:lnSpc>
              <a:buNone/>
              <a:tabLst>
                <a:tab pos="538163" algn="l"/>
                <a:tab pos="2732088" algn="l"/>
              </a:tabLst>
            </a:pPr>
            <a:r>
              <a:rPr lang="en-US" sz="1800" dirty="0" smtClean="0">
                <a:solidFill>
                  <a:schemeClr val="bg2">
                    <a:lumMod val="50000"/>
                  </a:schemeClr>
                </a:solidFill>
              </a:rPr>
              <a:t>For all enquiries, please contact: </a:t>
            </a:r>
          </a:p>
          <a:p>
            <a:pPr algn="ctr" eaLnBrk="1" hangingPunct="1">
              <a:lnSpc>
                <a:spcPct val="60000"/>
              </a:lnSpc>
              <a:buNone/>
              <a:tabLst>
                <a:tab pos="538163" algn="l"/>
                <a:tab pos="2732088" algn="l"/>
              </a:tabLst>
            </a:pPr>
            <a:r>
              <a:rPr lang="en-US" sz="1800" dirty="0" smtClean="0">
                <a:solidFill>
                  <a:schemeClr val="bg2">
                    <a:lumMod val="50000"/>
                  </a:schemeClr>
                </a:solidFill>
                <a:hlinkClick r:id="rId3"/>
              </a:rPr>
              <a:t>info@partnerships.org</a:t>
            </a:r>
            <a:endParaRPr lang="en-US" sz="1800" dirty="0" smtClean="0">
              <a:solidFill>
                <a:schemeClr val="bg2">
                  <a:lumMod val="50000"/>
                </a:schemeClr>
              </a:solidFill>
            </a:endParaRPr>
          </a:p>
        </p:txBody>
      </p:sp>
      <p:sp>
        <p:nvSpPr>
          <p:cNvPr id="71682" name="Slide Number Placeholder 5"/>
          <p:cNvSpPr>
            <a:spLocks noGrp="1"/>
          </p:cNvSpPr>
          <p:nvPr>
            <p:ph type="sldNum" sz="quarter" idx="12"/>
          </p:nvPr>
        </p:nvSpPr>
        <p:spPr>
          <a:xfrm>
            <a:off x="7620000" y="6286621"/>
            <a:ext cx="457200" cy="441325"/>
          </a:xfrm>
          <a:noFill/>
        </p:spPr>
        <p:txBody>
          <a:bodyPr/>
          <a:lstStyle/>
          <a:p>
            <a:fld id="{7534B716-13FB-C846-84F3-A239D6E509CF}" type="slidenum">
              <a:rPr lang="en-US" smtClean="0">
                <a:solidFill>
                  <a:srgbClr val="FFFFFF"/>
                </a:solidFill>
              </a:rPr>
              <a:pPr/>
              <a:t>24</a:t>
            </a:fld>
            <a:endParaRPr lang="en-US" dirty="0" smtClean="0">
              <a:solidFill>
                <a:srgbClr val="FFFFFF"/>
              </a:solidFill>
            </a:endParaRPr>
          </a:p>
        </p:txBody>
      </p:sp>
      <p:grpSp>
        <p:nvGrpSpPr>
          <p:cNvPr id="6" name="Group 2"/>
          <p:cNvGrpSpPr>
            <a:grpSpLocks/>
          </p:cNvGrpSpPr>
          <p:nvPr/>
        </p:nvGrpSpPr>
        <p:grpSpPr bwMode="auto">
          <a:xfrm>
            <a:off x="0" y="304800"/>
            <a:ext cx="7404100" cy="839679"/>
            <a:chOff x="0" y="-205"/>
            <a:chExt cx="4664" cy="509"/>
          </a:xfrm>
        </p:grpSpPr>
        <p:sp>
          <p:nvSpPr>
            <p:cNvPr id="7" name="Rectangle 3"/>
            <p:cNvSpPr>
              <a:spLocks/>
            </p:cNvSpPr>
            <p:nvPr/>
          </p:nvSpPr>
          <p:spPr bwMode="auto">
            <a:xfrm>
              <a:off x="0" y="-205"/>
              <a:ext cx="4040" cy="505"/>
            </a:xfrm>
            <a:prstGeom prst="rect">
              <a:avLst/>
            </a:prstGeom>
            <a:gradFill rotWithShape="0">
              <a:gsLst>
                <a:gs pos="0">
                  <a:srgbClr val="0000CC">
                    <a:alpha val="21001"/>
                  </a:srgbClr>
                </a:gs>
                <a:gs pos="100000">
                  <a:srgbClr val="0000A8">
                    <a:alpha val="3000"/>
                  </a:srgbClr>
                </a:gs>
              </a:gsLst>
              <a:lin ang="0" scaled="1"/>
            </a:gradFill>
            <a:ln>
              <a:noFill/>
            </a:ln>
            <a:extLst/>
          </p:spPr>
          <p:txBody>
            <a:bodyPr lIns="0" tIns="0" rIns="40639" bIns="0"/>
            <a:lstStyle/>
            <a:p>
              <a:pPr marL="39688" algn="ctr">
                <a:defRPr/>
              </a:pPr>
              <a:endParaRPr lang="en-US" sz="500" dirty="0">
                <a:solidFill>
                  <a:srgbClr val="FFFFFF"/>
                </a:solidFill>
                <a:effectLst>
                  <a:outerShdw blurRad="38100" dist="38100" dir="2700000" algn="tl">
                    <a:srgbClr val="000000"/>
                  </a:outerShdw>
                </a:effectLst>
                <a:latin typeface="Tahoma" charset="0"/>
                <a:ea typeface="ＭＳ Ｐゴシック" charset="0"/>
                <a:cs typeface="Tahoma" charset="0"/>
                <a:sym typeface="Tahoma" charset="0"/>
              </a:endParaRPr>
            </a:p>
            <a:p>
              <a:pPr marL="39688" algn="ctr">
                <a:defRPr/>
              </a:pPr>
              <a:endParaRPr lang="en-US" sz="500" dirty="0">
                <a:solidFill>
                  <a:srgbClr val="FFFFFF"/>
                </a:solidFill>
                <a:effectLst>
                  <a:outerShdw blurRad="38100" dist="38100" dir="2700000" algn="tl">
                    <a:srgbClr val="000000"/>
                  </a:outerShdw>
                </a:effectLst>
                <a:latin typeface="Tahoma" charset="0"/>
                <a:ea typeface="ＭＳ Ｐゴシック" charset="0"/>
                <a:cs typeface="Tahoma" charset="0"/>
                <a:sym typeface="Tahoma" charset="0"/>
              </a:endParaRPr>
            </a:p>
            <a:p>
              <a:pPr marL="39688">
                <a:defRPr/>
              </a:pPr>
              <a:r>
                <a:rPr lang="en-US" sz="3600" dirty="0">
                  <a:solidFill>
                    <a:srgbClr val="1FAECD"/>
                  </a:solidFill>
                  <a:effectLst>
                    <a:outerShdw blurRad="38100" dist="38100" dir="2700000" algn="tl">
                      <a:srgbClr val="000000"/>
                    </a:outerShdw>
                  </a:effectLst>
                  <a:latin typeface="Tahoma" charset="0"/>
                  <a:ea typeface="ＭＳ Ｐゴシック" charset="0"/>
                  <a:cs typeface="Tahoma" charset="0"/>
                  <a:sym typeface="Tahoma" charset="0"/>
                </a:rPr>
                <a:t> </a:t>
              </a:r>
              <a:r>
                <a:rPr lang="en-US" sz="3300" b="1" dirty="0">
                  <a:solidFill>
                    <a:srgbClr val="1FAECD"/>
                  </a:solidFill>
                  <a:ea typeface="ＭＳ Ｐゴシック" charset="0"/>
                  <a:cs typeface="Arial" charset="0"/>
                </a:rPr>
                <a:t>Global Partnerships Forum</a:t>
              </a:r>
            </a:p>
          </p:txBody>
        </p:sp>
        <p:sp>
          <p:nvSpPr>
            <p:cNvPr id="10" name="Rectangle 6"/>
            <p:cNvSpPr>
              <a:spLocks/>
            </p:cNvSpPr>
            <p:nvPr/>
          </p:nvSpPr>
          <p:spPr bwMode="auto">
            <a:xfrm>
              <a:off x="4032" y="-201"/>
              <a:ext cx="632" cy="505"/>
            </a:xfrm>
            <a:prstGeom prst="rect">
              <a:avLst/>
            </a:prstGeom>
            <a:gradFill rotWithShape="0">
              <a:gsLst>
                <a:gs pos="0">
                  <a:srgbClr val="0000A8">
                    <a:alpha val="3000"/>
                  </a:srgbClr>
                </a:gs>
                <a:gs pos="100000">
                  <a:srgbClr val="0000CC">
                    <a:alpha val="21001"/>
                  </a:srgbClr>
                </a:gs>
              </a:gsLst>
              <a:lin ang="0" scaled="1"/>
            </a:gradFill>
            <a:ln>
              <a:noFill/>
            </a:ln>
            <a:extLst/>
          </p:spPr>
          <p:txBody>
            <a:bodyPr lIns="0" tIns="0" rIns="40639" bIns="0">
              <a:prstTxWarp prst="textNoShape">
                <a:avLst/>
              </a:prstTxWarp>
            </a:bodyPr>
            <a:lstStyle/>
            <a:p>
              <a:pPr marL="39688" algn="ctr">
                <a:defRPr/>
              </a:pPr>
              <a:endParaRPr lang="en-US" sz="500" dirty="0">
                <a:solidFill>
                  <a:srgbClr val="FFFFFF"/>
                </a:solidFill>
                <a:effectLst>
                  <a:outerShdw blurRad="38100" dist="38100" dir="2700000" algn="tl">
                    <a:srgbClr val="000000"/>
                  </a:outerShdw>
                </a:effectLst>
                <a:latin typeface="Tahoma" charset="0"/>
                <a:ea typeface="Tahoma" charset="0"/>
                <a:cs typeface="Tahoma" charset="0"/>
                <a:sym typeface="Tahoma" charset="0"/>
              </a:endParaRPr>
            </a:p>
            <a:p>
              <a:pPr marL="39688" algn="ctr">
                <a:defRPr/>
              </a:pPr>
              <a:endParaRPr lang="en-US" sz="500" dirty="0">
                <a:solidFill>
                  <a:srgbClr val="FFFFFF"/>
                </a:solidFill>
                <a:effectLst>
                  <a:outerShdw blurRad="38100" dist="38100" dir="2700000" algn="tl">
                    <a:srgbClr val="000000"/>
                  </a:outerShdw>
                </a:effectLst>
                <a:latin typeface="Tahoma" charset="0"/>
                <a:ea typeface="Tahoma" charset="0"/>
                <a:cs typeface="Tahoma" charset="0"/>
                <a:sym typeface="Tahoma" charset="0"/>
              </a:endParaRPr>
            </a:p>
            <a:p>
              <a:pPr marL="39688">
                <a:defRPr/>
              </a:pPr>
              <a:r>
                <a:rPr lang="en-US" sz="3600" dirty="0">
                  <a:solidFill>
                    <a:srgbClr val="FFFFFF"/>
                  </a:solidFill>
                  <a:effectLst>
                    <a:outerShdw blurRad="38100" dist="38100" dir="2700000" algn="tl">
                      <a:srgbClr val="000000"/>
                    </a:outerShdw>
                  </a:effectLst>
                  <a:latin typeface="Tahoma" charset="0"/>
                  <a:ea typeface="Tahoma" charset="0"/>
                  <a:cs typeface="Tahoma" charset="0"/>
                  <a:sym typeface="Tahoma" charset="0"/>
                </a:rPr>
                <a:t>   </a:t>
              </a:r>
            </a:p>
          </p:txBody>
        </p:sp>
      </p:grpSp>
    </p:spTree>
    <p:extLst>
      <p:ext uri="{BB962C8B-B14F-4D97-AF65-F5344CB8AC3E}">
        <p14:creationId xmlns:p14="http://schemas.microsoft.com/office/powerpoint/2010/main" xmlns="" val="2237867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7504" y="620688"/>
            <a:ext cx="9036496" cy="5293758"/>
          </a:xfrm>
          <a:prstGeom prst="rect">
            <a:avLst/>
          </a:prstGeom>
          <a:noFill/>
        </p:spPr>
        <p:txBody>
          <a:bodyPr wrap="square" rtlCol="0">
            <a:spAutoFit/>
          </a:bodyPr>
          <a:lstStyle/>
          <a:p>
            <a:pPr marL="285750" indent="-285750">
              <a:buFont typeface="Arial"/>
              <a:buChar char="•"/>
            </a:pPr>
            <a:r>
              <a:rPr lang="en-US" sz="1300" dirty="0" smtClean="0">
                <a:solidFill>
                  <a:srgbClr val="595959"/>
                </a:solidFill>
              </a:rPr>
              <a:t>Goal 1: </a:t>
            </a:r>
            <a:r>
              <a:rPr lang="en-US" sz="1300" dirty="0">
                <a:solidFill>
                  <a:srgbClr val="595959"/>
                </a:solidFill>
              </a:rPr>
              <a:t>End poverty in all its forms everywhere</a:t>
            </a:r>
          </a:p>
          <a:p>
            <a:pPr marL="285750" indent="-285750">
              <a:buFont typeface="Arial"/>
              <a:buChar char="•"/>
            </a:pPr>
            <a:r>
              <a:rPr lang="en-US" sz="1300" dirty="0">
                <a:solidFill>
                  <a:srgbClr val="595959"/>
                </a:solidFill>
              </a:rPr>
              <a:t>Goal </a:t>
            </a:r>
            <a:r>
              <a:rPr lang="en-US" sz="1300" dirty="0" smtClean="0">
                <a:solidFill>
                  <a:srgbClr val="595959"/>
                </a:solidFill>
              </a:rPr>
              <a:t>2: </a:t>
            </a:r>
            <a:r>
              <a:rPr lang="en-US" sz="1300" dirty="0">
                <a:solidFill>
                  <a:srgbClr val="595959"/>
                </a:solidFill>
              </a:rPr>
              <a:t>End hunger, achieve food security and improved nutrition and promote sustainable</a:t>
            </a:r>
          </a:p>
          <a:p>
            <a:pPr marL="285750" indent="-285750">
              <a:buFont typeface="Arial"/>
              <a:buChar char="•"/>
            </a:pPr>
            <a:r>
              <a:rPr lang="en-US" sz="1300" dirty="0">
                <a:solidFill>
                  <a:srgbClr val="595959"/>
                </a:solidFill>
              </a:rPr>
              <a:t>agriculture</a:t>
            </a:r>
          </a:p>
          <a:p>
            <a:pPr marL="285750" indent="-285750">
              <a:buFont typeface="Arial"/>
              <a:buChar char="•"/>
            </a:pPr>
            <a:r>
              <a:rPr lang="en-US" sz="1300" dirty="0">
                <a:solidFill>
                  <a:srgbClr val="595959"/>
                </a:solidFill>
              </a:rPr>
              <a:t>Goal </a:t>
            </a:r>
            <a:r>
              <a:rPr lang="en-US" sz="1300" dirty="0" smtClean="0">
                <a:solidFill>
                  <a:srgbClr val="595959"/>
                </a:solidFill>
              </a:rPr>
              <a:t>3: </a:t>
            </a:r>
            <a:r>
              <a:rPr lang="en-US" sz="1300" dirty="0">
                <a:solidFill>
                  <a:srgbClr val="595959"/>
                </a:solidFill>
              </a:rPr>
              <a:t>Ensure healthy lives and promote well-being for all at all ages</a:t>
            </a:r>
          </a:p>
          <a:p>
            <a:pPr marL="285750" indent="-285750">
              <a:buFont typeface="Arial"/>
              <a:buChar char="•"/>
            </a:pPr>
            <a:r>
              <a:rPr lang="en-US" sz="1300" dirty="0">
                <a:solidFill>
                  <a:srgbClr val="595959"/>
                </a:solidFill>
              </a:rPr>
              <a:t>Goal </a:t>
            </a:r>
            <a:r>
              <a:rPr lang="en-US" sz="1300" dirty="0" smtClean="0">
                <a:solidFill>
                  <a:srgbClr val="595959"/>
                </a:solidFill>
              </a:rPr>
              <a:t>4: </a:t>
            </a:r>
            <a:r>
              <a:rPr lang="en-US" sz="1300" dirty="0">
                <a:solidFill>
                  <a:srgbClr val="595959"/>
                </a:solidFill>
              </a:rPr>
              <a:t>Ensure inclusive and equitable quality education and promote lifelong learning</a:t>
            </a:r>
          </a:p>
          <a:p>
            <a:pPr marL="285750" indent="-285750">
              <a:buFont typeface="Arial"/>
              <a:buChar char="•"/>
            </a:pPr>
            <a:r>
              <a:rPr lang="en-US" sz="1300" dirty="0">
                <a:solidFill>
                  <a:srgbClr val="595959"/>
                </a:solidFill>
              </a:rPr>
              <a:t>opportunities for all</a:t>
            </a:r>
          </a:p>
          <a:p>
            <a:pPr marL="285750" indent="-285750">
              <a:buFont typeface="Arial"/>
              <a:buChar char="•"/>
            </a:pPr>
            <a:r>
              <a:rPr lang="en-US" sz="1300" dirty="0">
                <a:solidFill>
                  <a:srgbClr val="595959"/>
                </a:solidFill>
              </a:rPr>
              <a:t>Goal </a:t>
            </a:r>
            <a:r>
              <a:rPr lang="en-US" sz="1300" dirty="0" smtClean="0">
                <a:solidFill>
                  <a:srgbClr val="595959"/>
                </a:solidFill>
              </a:rPr>
              <a:t>5: </a:t>
            </a:r>
            <a:r>
              <a:rPr lang="en-US" sz="1300" dirty="0">
                <a:solidFill>
                  <a:srgbClr val="595959"/>
                </a:solidFill>
              </a:rPr>
              <a:t>Achieve gender equality and empower all women and girls</a:t>
            </a:r>
          </a:p>
          <a:p>
            <a:pPr marL="285750" indent="-285750">
              <a:buFont typeface="Arial"/>
              <a:buChar char="•"/>
            </a:pPr>
            <a:r>
              <a:rPr lang="en-US" sz="1300" dirty="0">
                <a:solidFill>
                  <a:srgbClr val="595959"/>
                </a:solidFill>
              </a:rPr>
              <a:t>Goal </a:t>
            </a:r>
            <a:r>
              <a:rPr lang="en-US" sz="1300" dirty="0" smtClean="0">
                <a:solidFill>
                  <a:srgbClr val="595959"/>
                </a:solidFill>
              </a:rPr>
              <a:t>6: </a:t>
            </a:r>
            <a:r>
              <a:rPr lang="en-US" sz="1300" dirty="0">
                <a:solidFill>
                  <a:srgbClr val="595959"/>
                </a:solidFill>
              </a:rPr>
              <a:t>Ensure availability and sustainable management of water and sanitation for all</a:t>
            </a:r>
          </a:p>
          <a:p>
            <a:pPr marL="285750" indent="-285750">
              <a:buFont typeface="Arial"/>
              <a:buChar char="•"/>
            </a:pPr>
            <a:r>
              <a:rPr lang="en-US" sz="1300" dirty="0">
                <a:solidFill>
                  <a:srgbClr val="595959"/>
                </a:solidFill>
              </a:rPr>
              <a:t>Goal </a:t>
            </a:r>
            <a:r>
              <a:rPr lang="en-US" sz="1300" dirty="0" smtClean="0">
                <a:solidFill>
                  <a:srgbClr val="595959"/>
                </a:solidFill>
              </a:rPr>
              <a:t>7: </a:t>
            </a:r>
            <a:r>
              <a:rPr lang="en-US" sz="1300" dirty="0">
                <a:solidFill>
                  <a:srgbClr val="595959"/>
                </a:solidFill>
              </a:rPr>
              <a:t>Ensure access to affordable, reliable, sustainable and modern energy for all</a:t>
            </a:r>
          </a:p>
          <a:p>
            <a:pPr marL="285750" indent="-285750">
              <a:buFont typeface="Arial"/>
              <a:buChar char="•"/>
            </a:pPr>
            <a:r>
              <a:rPr lang="en-US" sz="1300" dirty="0">
                <a:solidFill>
                  <a:srgbClr val="595959"/>
                </a:solidFill>
              </a:rPr>
              <a:t>Goal </a:t>
            </a:r>
            <a:r>
              <a:rPr lang="en-US" sz="1300" dirty="0" smtClean="0">
                <a:solidFill>
                  <a:srgbClr val="595959"/>
                </a:solidFill>
              </a:rPr>
              <a:t>8: </a:t>
            </a:r>
            <a:r>
              <a:rPr lang="en-US" sz="1300" dirty="0">
                <a:solidFill>
                  <a:srgbClr val="595959"/>
                </a:solidFill>
              </a:rPr>
              <a:t>Promote sustained, inclusive and sustainable economic growth, full and productive</a:t>
            </a:r>
          </a:p>
          <a:p>
            <a:pPr marL="285750" indent="-285750">
              <a:buFont typeface="Arial"/>
              <a:buChar char="•"/>
            </a:pPr>
            <a:r>
              <a:rPr lang="en-US" sz="1300" dirty="0">
                <a:solidFill>
                  <a:srgbClr val="595959"/>
                </a:solidFill>
              </a:rPr>
              <a:t>employment and decent work for all</a:t>
            </a:r>
          </a:p>
          <a:p>
            <a:pPr marL="285750" indent="-285750">
              <a:buFont typeface="Arial"/>
              <a:buChar char="•"/>
            </a:pPr>
            <a:r>
              <a:rPr lang="en-US" sz="1300" dirty="0">
                <a:solidFill>
                  <a:srgbClr val="595959"/>
                </a:solidFill>
              </a:rPr>
              <a:t>Goal </a:t>
            </a:r>
            <a:r>
              <a:rPr lang="en-US" sz="1300" dirty="0" smtClean="0">
                <a:solidFill>
                  <a:srgbClr val="595959"/>
                </a:solidFill>
              </a:rPr>
              <a:t>9: </a:t>
            </a:r>
            <a:r>
              <a:rPr lang="en-US" sz="1300" dirty="0">
                <a:solidFill>
                  <a:srgbClr val="595959"/>
                </a:solidFill>
              </a:rPr>
              <a:t>Build resilient infrastructure, promote inclusive and sustainable industrialization and</a:t>
            </a:r>
          </a:p>
          <a:p>
            <a:pPr marL="285750" indent="-285750">
              <a:buFont typeface="Arial"/>
              <a:buChar char="•"/>
            </a:pPr>
            <a:r>
              <a:rPr lang="en-US" sz="1300" dirty="0">
                <a:solidFill>
                  <a:srgbClr val="595959"/>
                </a:solidFill>
              </a:rPr>
              <a:t>foster innovation</a:t>
            </a:r>
          </a:p>
          <a:p>
            <a:pPr marL="285750" indent="-285750">
              <a:buFont typeface="Arial"/>
              <a:buChar char="•"/>
            </a:pPr>
            <a:r>
              <a:rPr lang="en-US" sz="1300" dirty="0">
                <a:solidFill>
                  <a:srgbClr val="595959"/>
                </a:solidFill>
              </a:rPr>
              <a:t>Goal </a:t>
            </a:r>
            <a:r>
              <a:rPr lang="en-US" sz="1300" dirty="0" smtClean="0">
                <a:solidFill>
                  <a:srgbClr val="595959"/>
                </a:solidFill>
              </a:rPr>
              <a:t>10: </a:t>
            </a:r>
            <a:r>
              <a:rPr lang="en-US" sz="1300" dirty="0">
                <a:solidFill>
                  <a:srgbClr val="595959"/>
                </a:solidFill>
              </a:rPr>
              <a:t>Reduce inequality within and among countries</a:t>
            </a:r>
          </a:p>
          <a:p>
            <a:pPr marL="285750" indent="-285750">
              <a:buFont typeface="Arial"/>
              <a:buChar char="•"/>
            </a:pPr>
            <a:r>
              <a:rPr lang="en-US" sz="1300" dirty="0">
                <a:solidFill>
                  <a:srgbClr val="595959"/>
                </a:solidFill>
              </a:rPr>
              <a:t>Goal </a:t>
            </a:r>
            <a:r>
              <a:rPr lang="en-US" sz="1300" dirty="0" smtClean="0">
                <a:solidFill>
                  <a:srgbClr val="595959"/>
                </a:solidFill>
              </a:rPr>
              <a:t>11: </a:t>
            </a:r>
            <a:r>
              <a:rPr lang="en-US" sz="1300" dirty="0">
                <a:solidFill>
                  <a:srgbClr val="595959"/>
                </a:solidFill>
              </a:rPr>
              <a:t>Make cities and human settlements inclusive, safe, resilient and sustainable</a:t>
            </a:r>
          </a:p>
          <a:p>
            <a:pPr marL="285750" indent="-285750">
              <a:buFont typeface="Arial"/>
              <a:buChar char="•"/>
            </a:pPr>
            <a:r>
              <a:rPr lang="en-US" sz="1300" dirty="0">
                <a:solidFill>
                  <a:srgbClr val="595959"/>
                </a:solidFill>
              </a:rPr>
              <a:t>Goal </a:t>
            </a:r>
            <a:r>
              <a:rPr lang="en-US" sz="1300" dirty="0" smtClean="0">
                <a:solidFill>
                  <a:srgbClr val="595959"/>
                </a:solidFill>
              </a:rPr>
              <a:t>12: </a:t>
            </a:r>
            <a:r>
              <a:rPr lang="en-US" sz="1300" dirty="0">
                <a:solidFill>
                  <a:srgbClr val="595959"/>
                </a:solidFill>
              </a:rPr>
              <a:t>Ensure sustainable consumption and production patterns</a:t>
            </a:r>
          </a:p>
          <a:p>
            <a:pPr marL="285750" indent="-285750">
              <a:buFont typeface="Arial"/>
              <a:buChar char="•"/>
            </a:pPr>
            <a:r>
              <a:rPr lang="en-US" sz="1300" dirty="0">
                <a:solidFill>
                  <a:srgbClr val="595959"/>
                </a:solidFill>
              </a:rPr>
              <a:t>Goal </a:t>
            </a:r>
            <a:r>
              <a:rPr lang="en-US" sz="1300" dirty="0" smtClean="0">
                <a:solidFill>
                  <a:srgbClr val="595959"/>
                </a:solidFill>
              </a:rPr>
              <a:t>13: </a:t>
            </a:r>
            <a:r>
              <a:rPr lang="en-US" sz="1300" dirty="0">
                <a:solidFill>
                  <a:srgbClr val="595959"/>
                </a:solidFill>
              </a:rPr>
              <a:t>Take urgent action to combat climate change and its impacts*</a:t>
            </a:r>
          </a:p>
          <a:p>
            <a:pPr marL="285750" indent="-285750">
              <a:buFont typeface="Arial"/>
              <a:buChar char="•"/>
            </a:pPr>
            <a:r>
              <a:rPr lang="en-US" sz="1300" dirty="0">
                <a:solidFill>
                  <a:srgbClr val="595959"/>
                </a:solidFill>
              </a:rPr>
              <a:t>Goal </a:t>
            </a:r>
            <a:r>
              <a:rPr lang="en-US" sz="1300" dirty="0" smtClean="0">
                <a:solidFill>
                  <a:srgbClr val="595959"/>
                </a:solidFill>
              </a:rPr>
              <a:t>14: </a:t>
            </a:r>
            <a:r>
              <a:rPr lang="en-US" sz="1300" dirty="0">
                <a:solidFill>
                  <a:srgbClr val="595959"/>
                </a:solidFill>
              </a:rPr>
              <a:t>Conserve and sustainably use the oceans, seas and marine resources for sustainable</a:t>
            </a:r>
          </a:p>
          <a:p>
            <a:pPr marL="285750" indent="-285750">
              <a:buFont typeface="Arial"/>
              <a:buChar char="•"/>
            </a:pPr>
            <a:r>
              <a:rPr lang="en-US" sz="1300" dirty="0">
                <a:solidFill>
                  <a:srgbClr val="595959"/>
                </a:solidFill>
              </a:rPr>
              <a:t>development</a:t>
            </a:r>
          </a:p>
          <a:p>
            <a:pPr marL="285750" indent="-285750">
              <a:buFont typeface="Arial"/>
              <a:buChar char="•"/>
            </a:pPr>
            <a:r>
              <a:rPr lang="en-US" sz="1300" dirty="0">
                <a:solidFill>
                  <a:srgbClr val="595959"/>
                </a:solidFill>
              </a:rPr>
              <a:t>Goal </a:t>
            </a:r>
            <a:r>
              <a:rPr lang="en-US" sz="1300" dirty="0" smtClean="0">
                <a:solidFill>
                  <a:srgbClr val="595959"/>
                </a:solidFill>
              </a:rPr>
              <a:t>15: </a:t>
            </a:r>
            <a:r>
              <a:rPr lang="en-US" sz="1300" dirty="0">
                <a:solidFill>
                  <a:srgbClr val="595959"/>
                </a:solidFill>
              </a:rPr>
              <a:t>Protect, restore and promote sustainable use of terrestrial ecosystems, sustainably manage</a:t>
            </a:r>
          </a:p>
          <a:p>
            <a:pPr marL="285750" indent="-285750">
              <a:buFont typeface="Arial"/>
              <a:buChar char="•"/>
            </a:pPr>
            <a:r>
              <a:rPr lang="en-US" sz="1300" dirty="0">
                <a:solidFill>
                  <a:srgbClr val="595959"/>
                </a:solidFill>
              </a:rPr>
              <a:t>forests, combat desertification, and halt and reverse land degradation and halt biodiversity</a:t>
            </a:r>
          </a:p>
          <a:p>
            <a:pPr marL="285750" indent="-285750">
              <a:buFont typeface="Arial"/>
              <a:buChar char="•"/>
            </a:pPr>
            <a:r>
              <a:rPr lang="en-US" sz="1300" dirty="0">
                <a:solidFill>
                  <a:srgbClr val="595959"/>
                </a:solidFill>
              </a:rPr>
              <a:t>loss</a:t>
            </a:r>
          </a:p>
          <a:p>
            <a:pPr marL="285750" indent="-285750">
              <a:buFont typeface="Arial"/>
              <a:buChar char="•"/>
            </a:pPr>
            <a:r>
              <a:rPr lang="en-US" sz="1300" dirty="0">
                <a:solidFill>
                  <a:srgbClr val="595959"/>
                </a:solidFill>
              </a:rPr>
              <a:t>Goal </a:t>
            </a:r>
            <a:r>
              <a:rPr lang="en-US" sz="1300" dirty="0" smtClean="0">
                <a:solidFill>
                  <a:srgbClr val="595959"/>
                </a:solidFill>
              </a:rPr>
              <a:t>16: Promote </a:t>
            </a:r>
            <a:r>
              <a:rPr lang="en-US" sz="1300" dirty="0">
                <a:solidFill>
                  <a:srgbClr val="595959"/>
                </a:solidFill>
              </a:rPr>
              <a:t>peaceful and inclusive societies for sustainable development, provide access to</a:t>
            </a:r>
          </a:p>
          <a:p>
            <a:pPr marL="285750" indent="-285750">
              <a:buFont typeface="Arial"/>
              <a:buChar char="•"/>
            </a:pPr>
            <a:r>
              <a:rPr lang="en-US" sz="1300" dirty="0">
                <a:solidFill>
                  <a:srgbClr val="595959"/>
                </a:solidFill>
              </a:rPr>
              <a:t>justice for all and build effective, accountable and inclusive institutions at all levels</a:t>
            </a:r>
          </a:p>
          <a:p>
            <a:pPr marL="285750" indent="-285750">
              <a:buFont typeface="Arial"/>
              <a:buChar char="•"/>
            </a:pPr>
            <a:r>
              <a:rPr lang="en-US" sz="1300" dirty="0">
                <a:solidFill>
                  <a:srgbClr val="595959"/>
                </a:solidFill>
              </a:rPr>
              <a:t>Goal </a:t>
            </a:r>
            <a:r>
              <a:rPr lang="en-US" sz="1300" dirty="0" smtClean="0">
                <a:solidFill>
                  <a:srgbClr val="595959"/>
                </a:solidFill>
              </a:rPr>
              <a:t>17: Strengthen </a:t>
            </a:r>
            <a:r>
              <a:rPr lang="en-US" sz="1300" dirty="0">
                <a:solidFill>
                  <a:srgbClr val="595959"/>
                </a:solidFill>
              </a:rPr>
              <a:t>the means of implementation and revitalize the global partnership for</a:t>
            </a:r>
          </a:p>
          <a:p>
            <a:pPr marL="285750" indent="-285750">
              <a:buFont typeface="Arial"/>
              <a:buChar char="•"/>
            </a:pPr>
            <a:r>
              <a:rPr lang="en-US" sz="1300" dirty="0">
                <a:solidFill>
                  <a:srgbClr val="595959"/>
                </a:solidFill>
              </a:rPr>
              <a:t>sustainable </a:t>
            </a:r>
            <a:r>
              <a:rPr lang="en-US" sz="1300" dirty="0" smtClean="0">
                <a:solidFill>
                  <a:srgbClr val="595959"/>
                </a:solidFill>
              </a:rPr>
              <a:t>development</a:t>
            </a:r>
            <a:endParaRPr lang="en-US" sz="1300" dirty="0">
              <a:solidFill>
                <a:srgbClr val="595959"/>
              </a:solidFill>
            </a:endParaRPr>
          </a:p>
        </p:txBody>
      </p:sp>
      <p:sp>
        <p:nvSpPr>
          <p:cNvPr id="7" name="Rectangle 6"/>
          <p:cNvSpPr/>
          <p:nvPr/>
        </p:nvSpPr>
        <p:spPr>
          <a:xfrm>
            <a:off x="4573254" y="5733256"/>
            <a:ext cx="4572000" cy="553998"/>
          </a:xfrm>
          <a:prstGeom prst="rect">
            <a:avLst/>
          </a:prstGeom>
        </p:spPr>
        <p:txBody>
          <a:bodyPr>
            <a:spAutoFit/>
          </a:bodyPr>
          <a:lstStyle/>
          <a:p>
            <a:r>
              <a:rPr lang="en-US" sz="1000" dirty="0"/>
              <a:t>*Acknowledging that the United Nations Framework Convention on Climate Change is the primary international, intergovernmental forum for negotiating the global response to climate change.</a:t>
            </a:r>
          </a:p>
        </p:txBody>
      </p:sp>
      <p:sp>
        <p:nvSpPr>
          <p:cNvPr id="8" name="Rectangle 7"/>
          <p:cNvSpPr/>
          <p:nvPr/>
        </p:nvSpPr>
        <p:spPr>
          <a:xfrm>
            <a:off x="4572000" y="6309320"/>
            <a:ext cx="4572000" cy="400110"/>
          </a:xfrm>
          <a:prstGeom prst="rect">
            <a:avLst/>
          </a:prstGeom>
        </p:spPr>
        <p:txBody>
          <a:bodyPr>
            <a:spAutoFit/>
          </a:bodyPr>
          <a:lstStyle/>
          <a:p>
            <a:r>
              <a:rPr lang="en-US" sz="1000" dirty="0"/>
              <a:t>Source: Report of the Open Working Group of the General Assembly on Sustainable Development </a:t>
            </a:r>
            <a:r>
              <a:rPr lang="en-US" sz="1000" dirty="0" smtClean="0"/>
              <a:t>Goals (</a:t>
            </a:r>
            <a:r>
              <a:rPr lang="en-US" sz="1000" dirty="0"/>
              <a:t>A/68/970). </a:t>
            </a:r>
          </a:p>
        </p:txBody>
      </p:sp>
      <p:sp>
        <p:nvSpPr>
          <p:cNvPr id="9" name="Title 8"/>
          <p:cNvSpPr>
            <a:spLocks noGrp="1"/>
          </p:cNvSpPr>
          <p:nvPr>
            <p:ph type="title"/>
          </p:nvPr>
        </p:nvSpPr>
        <p:spPr>
          <a:xfrm>
            <a:off x="179512" y="476672"/>
            <a:ext cx="8229600" cy="418058"/>
          </a:xfrm>
        </p:spPr>
        <p:txBody>
          <a:bodyPr>
            <a:normAutofit fontScale="90000"/>
          </a:bodyPr>
          <a:lstStyle/>
          <a:p>
            <a:r>
              <a:rPr lang="en-US" sz="2400" dirty="0" smtClean="0">
                <a:solidFill>
                  <a:srgbClr val="FF6600"/>
                </a:solidFill>
                <a:ea typeface="Arial" charset="0"/>
                <a:cs typeface="Arial" charset="0"/>
              </a:rPr>
              <a:t>The 17 Recommended Sustainable Development Goals</a:t>
            </a:r>
            <a:r>
              <a:rPr lang="en-US" sz="2800" dirty="0" smtClean="0">
                <a:solidFill>
                  <a:srgbClr val="FF6600"/>
                </a:solidFill>
                <a:ea typeface="Arial" charset="0"/>
                <a:cs typeface="Arial" charset="0"/>
              </a:rPr>
              <a:t/>
            </a:r>
            <a:br>
              <a:rPr lang="en-US" sz="2800" dirty="0" smtClean="0">
                <a:solidFill>
                  <a:srgbClr val="FF6600"/>
                </a:solidFill>
                <a:ea typeface="Arial" charset="0"/>
                <a:cs typeface="Arial" charset="0"/>
              </a:rPr>
            </a:br>
            <a:endParaRPr lang="en-GB" dirty="0">
              <a:solidFill>
                <a:srgbClr val="FF6600"/>
              </a:solidFill>
            </a:endParaRPr>
          </a:p>
        </p:txBody>
      </p:sp>
    </p:spTree>
    <p:extLst>
      <p:ext uri="{BB962C8B-B14F-4D97-AF65-F5344CB8AC3E}">
        <p14:creationId xmlns:p14="http://schemas.microsoft.com/office/powerpoint/2010/main" xmlns="" val="424971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14-12-04 at 2.48.44 PM.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11560" y="1340768"/>
            <a:ext cx="7992081" cy="4340163"/>
          </a:xfrm>
          <a:prstGeom prst="rect">
            <a:avLst/>
          </a:prstGeom>
        </p:spPr>
      </p:pic>
      <p:sp>
        <p:nvSpPr>
          <p:cNvPr id="6" name="Title 8"/>
          <p:cNvSpPr>
            <a:spLocks noGrp="1"/>
          </p:cNvSpPr>
          <p:nvPr>
            <p:ph type="title"/>
          </p:nvPr>
        </p:nvSpPr>
        <p:spPr>
          <a:xfrm>
            <a:off x="908784" y="116632"/>
            <a:ext cx="8229600" cy="1143000"/>
          </a:xfrm>
        </p:spPr>
        <p:txBody>
          <a:bodyPr>
            <a:normAutofit/>
          </a:bodyPr>
          <a:lstStyle/>
          <a:p>
            <a:r>
              <a:rPr lang="en-US" sz="2400" dirty="0" smtClean="0">
                <a:solidFill>
                  <a:srgbClr val="FF6600"/>
                </a:solidFill>
                <a:ea typeface="Arial" charset="0"/>
                <a:cs typeface="Arial" charset="0"/>
              </a:rPr>
              <a:t>Six Essential Elements for Delivering the SDGs</a:t>
            </a:r>
            <a:endParaRPr lang="en-GB" dirty="0">
              <a:solidFill>
                <a:srgbClr val="FF6600"/>
              </a:solidFill>
            </a:endParaRPr>
          </a:p>
        </p:txBody>
      </p:sp>
      <p:sp>
        <p:nvSpPr>
          <p:cNvPr id="7" name="TextBox 6"/>
          <p:cNvSpPr txBox="1"/>
          <p:nvPr/>
        </p:nvSpPr>
        <p:spPr>
          <a:xfrm>
            <a:off x="3131840" y="5805264"/>
            <a:ext cx="6912768" cy="246221"/>
          </a:xfrm>
          <a:prstGeom prst="rect">
            <a:avLst/>
          </a:prstGeom>
          <a:noFill/>
        </p:spPr>
        <p:txBody>
          <a:bodyPr wrap="square" rtlCol="0">
            <a:spAutoFit/>
          </a:bodyPr>
          <a:lstStyle/>
          <a:p>
            <a:r>
              <a:rPr lang="en-US" sz="1000" dirty="0" smtClean="0">
                <a:solidFill>
                  <a:srgbClr val="595959"/>
                </a:solidFill>
              </a:rPr>
              <a:t>Source: United Nations Synthesis </a:t>
            </a:r>
            <a:r>
              <a:rPr lang="en-US" sz="1000" dirty="0">
                <a:solidFill>
                  <a:srgbClr val="595959"/>
                </a:solidFill>
              </a:rPr>
              <a:t>Report of the Secretary-</a:t>
            </a:r>
            <a:r>
              <a:rPr lang="en-US" sz="1000" dirty="0" smtClean="0">
                <a:solidFill>
                  <a:srgbClr val="595959"/>
                </a:solidFill>
              </a:rPr>
              <a:t>General On </a:t>
            </a:r>
            <a:r>
              <a:rPr lang="en-US" sz="1000" dirty="0">
                <a:solidFill>
                  <a:srgbClr val="595959"/>
                </a:solidFill>
              </a:rPr>
              <a:t>the Post-2015 Agenda </a:t>
            </a:r>
          </a:p>
        </p:txBody>
      </p:sp>
    </p:spTree>
    <p:extLst>
      <p:ext uri="{BB962C8B-B14F-4D97-AF65-F5344CB8AC3E}">
        <p14:creationId xmlns:p14="http://schemas.microsoft.com/office/powerpoint/2010/main" xmlns="" val="1760554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8"/>
          <p:cNvSpPr>
            <a:spLocks noGrp="1"/>
          </p:cNvSpPr>
          <p:nvPr>
            <p:ph type="title"/>
          </p:nvPr>
        </p:nvSpPr>
        <p:spPr>
          <a:xfrm>
            <a:off x="323528" y="116632"/>
            <a:ext cx="8229600" cy="1143000"/>
          </a:xfrm>
        </p:spPr>
        <p:txBody>
          <a:bodyPr>
            <a:normAutofit/>
          </a:bodyPr>
          <a:lstStyle/>
          <a:p>
            <a:r>
              <a:rPr lang="en-US" sz="2600" dirty="0" smtClean="0">
                <a:solidFill>
                  <a:srgbClr val="FF6600"/>
                </a:solidFill>
                <a:ea typeface="Arial" charset="0"/>
                <a:cs typeface="Arial" charset="0"/>
              </a:rPr>
              <a:t>Two Key Sections of </a:t>
            </a:r>
            <a:r>
              <a:rPr lang="en-US" sz="2600" dirty="0">
                <a:solidFill>
                  <a:srgbClr val="FF6600"/>
                </a:solidFill>
                <a:ea typeface="Arial" charset="0"/>
                <a:cs typeface="Arial" charset="0"/>
              </a:rPr>
              <a:t>the Synthesis Report of the </a:t>
            </a:r>
            <a:r>
              <a:rPr lang="en-US" sz="2600" dirty="0" smtClean="0">
                <a:solidFill>
                  <a:srgbClr val="FF6600"/>
                </a:solidFill>
                <a:ea typeface="Arial" charset="0"/>
                <a:cs typeface="Arial" charset="0"/>
              </a:rPr>
              <a:t/>
            </a:r>
            <a:br>
              <a:rPr lang="en-US" sz="2600" dirty="0" smtClean="0">
                <a:solidFill>
                  <a:srgbClr val="FF6600"/>
                </a:solidFill>
                <a:ea typeface="Arial" charset="0"/>
                <a:cs typeface="Arial" charset="0"/>
              </a:rPr>
            </a:br>
            <a:r>
              <a:rPr lang="en-US" sz="2600" dirty="0" smtClean="0">
                <a:solidFill>
                  <a:srgbClr val="FF6600"/>
                </a:solidFill>
                <a:ea typeface="Arial" charset="0"/>
                <a:cs typeface="Arial" charset="0"/>
              </a:rPr>
              <a:t>Secretary</a:t>
            </a:r>
            <a:r>
              <a:rPr lang="en-US" sz="2600" dirty="0">
                <a:solidFill>
                  <a:srgbClr val="FF6600"/>
                </a:solidFill>
                <a:ea typeface="Arial" charset="0"/>
                <a:cs typeface="Arial" charset="0"/>
              </a:rPr>
              <a:t>-</a:t>
            </a:r>
            <a:r>
              <a:rPr lang="en-US" sz="2600" dirty="0" smtClean="0">
                <a:solidFill>
                  <a:srgbClr val="FF6600"/>
                </a:solidFill>
                <a:ea typeface="Arial" charset="0"/>
                <a:cs typeface="Arial" charset="0"/>
              </a:rPr>
              <a:t>General On </a:t>
            </a:r>
            <a:r>
              <a:rPr lang="en-US" sz="2600" dirty="0">
                <a:solidFill>
                  <a:srgbClr val="FF6600"/>
                </a:solidFill>
                <a:ea typeface="Arial" charset="0"/>
                <a:cs typeface="Arial" charset="0"/>
              </a:rPr>
              <a:t>the Post-2015 Agenda </a:t>
            </a:r>
            <a:endParaRPr lang="en-GB" sz="2600" dirty="0">
              <a:solidFill>
                <a:srgbClr val="FF6600"/>
              </a:solidFill>
            </a:endParaRPr>
          </a:p>
        </p:txBody>
      </p:sp>
      <p:sp>
        <p:nvSpPr>
          <p:cNvPr id="6" name="Rectangle 5"/>
          <p:cNvSpPr/>
          <p:nvPr/>
        </p:nvSpPr>
        <p:spPr>
          <a:xfrm>
            <a:off x="755576" y="1484784"/>
            <a:ext cx="8136904" cy="3093155"/>
          </a:xfrm>
          <a:prstGeom prst="rect">
            <a:avLst/>
          </a:prstGeom>
        </p:spPr>
        <p:txBody>
          <a:bodyPr wrap="square">
            <a:spAutoFit/>
          </a:bodyPr>
          <a:lstStyle/>
          <a:p>
            <a:endParaRPr lang="en-US" sz="1500" dirty="0" smtClean="0">
              <a:solidFill>
                <a:srgbClr val="595959"/>
              </a:solidFill>
            </a:endParaRPr>
          </a:p>
          <a:p>
            <a:pPr marL="285750" indent="-285750">
              <a:buClr>
                <a:schemeClr val="accent1"/>
              </a:buClr>
              <a:buFont typeface="Wingdings" charset="2"/>
              <a:buChar char="§"/>
            </a:pPr>
            <a:r>
              <a:rPr lang="en-US" dirty="0" smtClean="0">
                <a:solidFill>
                  <a:srgbClr val="595959"/>
                </a:solidFill>
              </a:rPr>
              <a:t>Mobilizing </a:t>
            </a:r>
            <a:r>
              <a:rPr lang="en-US" dirty="0">
                <a:solidFill>
                  <a:srgbClr val="595959"/>
                </a:solidFill>
              </a:rPr>
              <a:t>the means to implement our agenda</a:t>
            </a:r>
          </a:p>
          <a:p>
            <a:pPr marL="742950" lvl="1" indent="-285750">
              <a:buFont typeface="Arial"/>
              <a:buChar char="•"/>
            </a:pPr>
            <a:r>
              <a:rPr lang="en-US" dirty="0" smtClean="0">
                <a:solidFill>
                  <a:srgbClr val="595959"/>
                </a:solidFill>
              </a:rPr>
              <a:t>Financing </a:t>
            </a:r>
            <a:r>
              <a:rPr lang="en-US" dirty="0">
                <a:solidFill>
                  <a:srgbClr val="595959"/>
                </a:solidFill>
              </a:rPr>
              <a:t>our future</a:t>
            </a:r>
          </a:p>
          <a:p>
            <a:pPr marL="742950" lvl="1" indent="-285750">
              <a:buFont typeface="Arial"/>
              <a:buChar char="•"/>
            </a:pPr>
            <a:r>
              <a:rPr lang="en-US" dirty="0" smtClean="0">
                <a:solidFill>
                  <a:srgbClr val="595959"/>
                </a:solidFill>
              </a:rPr>
              <a:t>Technology</a:t>
            </a:r>
            <a:r>
              <a:rPr lang="en-US" dirty="0">
                <a:solidFill>
                  <a:srgbClr val="595959"/>
                </a:solidFill>
              </a:rPr>
              <a:t>, science, and innovation for a sustainable future</a:t>
            </a:r>
          </a:p>
          <a:p>
            <a:pPr marL="742950" lvl="1" indent="-285750">
              <a:buFont typeface="Arial"/>
              <a:buChar char="•"/>
            </a:pPr>
            <a:r>
              <a:rPr lang="en-US" dirty="0" smtClean="0">
                <a:solidFill>
                  <a:srgbClr val="595959"/>
                </a:solidFill>
              </a:rPr>
              <a:t>Investing </a:t>
            </a:r>
            <a:r>
              <a:rPr lang="en-US" dirty="0">
                <a:solidFill>
                  <a:srgbClr val="595959"/>
                </a:solidFill>
              </a:rPr>
              <a:t>in sustainable development capacities</a:t>
            </a:r>
          </a:p>
          <a:p>
            <a:pPr marL="285750" indent="-285750">
              <a:buFont typeface="Arial"/>
              <a:buChar char="•"/>
            </a:pPr>
            <a:endParaRPr lang="en-US" dirty="0" smtClean="0">
              <a:solidFill>
                <a:srgbClr val="595959"/>
              </a:solidFill>
            </a:endParaRPr>
          </a:p>
          <a:p>
            <a:pPr marL="285750" indent="-285750">
              <a:buClr>
                <a:schemeClr val="accent1"/>
              </a:buClr>
              <a:buFont typeface="Wingdings" charset="2"/>
              <a:buChar char="§"/>
            </a:pPr>
            <a:r>
              <a:rPr lang="en-US" dirty="0" smtClean="0">
                <a:solidFill>
                  <a:srgbClr val="595959"/>
                </a:solidFill>
              </a:rPr>
              <a:t>Delivering </a:t>
            </a:r>
            <a:r>
              <a:rPr lang="en-US" dirty="0">
                <a:solidFill>
                  <a:srgbClr val="595959"/>
                </a:solidFill>
              </a:rPr>
              <a:t>our agenda: a shared responsibility</a:t>
            </a:r>
          </a:p>
          <a:p>
            <a:pPr marL="742950" lvl="1" indent="-285750">
              <a:buFont typeface="Arial"/>
              <a:buChar char="•"/>
            </a:pPr>
            <a:r>
              <a:rPr lang="en-US" dirty="0" smtClean="0">
                <a:solidFill>
                  <a:srgbClr val="595959"/>
                </a:solidFill>
              </a:rPr>
              <a:t>Measuring </a:t>
            </a:r>
            <a:r>
              <a:rPr lang="en-US" dirty="0">
                <a:solidFill>
                  <a:srgbClr val="595959"/>
                </a:solidFill>
              </a:rPr>
              <a:t>the new dynamics</a:t>
            </a:r>
          </a:p>
          <a:p>
            <a:pPr marL="742950" lvl="1" indent="-285750">
              <a:buFont typeface="Arial"/>
              <a:buChar char="•"/>
            </a:pPr>
            <a:r>
              <a:rPr lang="en-US" dirty="0" smtClean="0">
                <a:solidFill>
                  <a:srgbClr val="595959"/>
                </a:solidFill>
              </a:rPr>
              <a:t>Lighting </a:t>
            </a:r>
            <a:r>
              <a:rPr lang="en-US" dirty="0">
                <a:solidFill>
                  <a:srgbClr val="595959"/>
                </a:solidFill>
              </a:rPr>
              <a:t>the way: the role of data in the new agenda</a:t>
            </a:r>
          </a:p>
          <a:p>
            <a:pPr marL="742950" lvl="1" indent="-285750">
              <a:buFont typeface="Arial"/>
              <a:buChar char="•"/>
            </a:pPr>
            <a:r>
              <a:rPr lang="en-US" dirty="0" smtClean="0">
                <a:solidFill>
                  <a:srgbClr val="595959"/>
                </a:solidFill>
              </a:rPr>
              <a:t>Gauging </a:t>
            </a:r>
            <a:r>
              <a:rPr lang="en-US" dirty="0">
                <a:solidFill>
                  <a:srgbClr val="595959"/>
                </a:solidFill>
              </a:rPr>
              <a:t>our progress: monitoring, evaluation, and reporting</a:t>
            </a:r>
          </a:p>
          <a:p>
            <a:pPr marL="742950" lvl="1" indent="-285750">
              <a:buFont typeface="Arial"/>
              <a:buChar char="•"/>
            </a:pPr>
            <a:r>
              <a:rPr lang="en-US" dirty="0" smtClean="0">
                <a:solidFill>
                  <a:srgbClr val="595959"/>
                </a:solidFill>
              </a:rPr>
              <a:t>Making </a:t>
            </a:r>
            <a:r>
              <a:rPr lang="en-US" dirty="0">
                <a:solidFill>
                  <a:srgbClr val="595959"/>
                </a:solidFill>
              </a:rPr>
              <a:t>the UN fit for a sustainable future</a:t>
            </a:r>
          </a:p>
        </p:txBody>
      </p:sp>
    </p:spTree>
    <p:extLst>
      <p:ext uri="{BB962C8B-B14F-4D97-AF65-F5344CB8AC3E}">
        <p14:creationId xmlns:p14="http://schemas.microsoft.com/office/powerpoint/2010/main" xmlns="" val="3024571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4-12-04 at 3.36.51 PM.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55576" y="1052736"/>
            <a:ext cx="7846516" cy="4822085"/>
          </a:xfrm>
          <a:prstGeom prst="rect">
            <a:avLst/>
          </a:prstGeom>
        </p:spPr>
      </p:pic>
      <p:sp>
        <p:nvSpPr>
          <p:cNvPr id="5" name="Title 8"/>
          <p:cNvSpPr>
            <a:spLocks noGrp="1"/>
          </p:cNvSpPr>
          <p:nvPr>
            <p:ph type="title"/>
          </p:nvPr>
        </p:nvSpPr>
        <p:spPr>
          <a:xfrm>
            <a:off x="107504" y="116632"/>
            <a:ext cx="7992888" cy="1143000"/>
          </a:xfrm>
        </p:spPr>
        <p:txBody>
          <a:bodyPr>
            <a:normAutofit/>
          </a:bodyPr>
          <a:lstStyle/>
          <a:p>
            <a:r>
              <a:rPr lang="en-US" sz="2000" dirty="0">
                <a:solidFill>
                  <a:srgbClr val="FF6600"/>
                </a:solidFill>
                <a:ea typeface="Arial" charset="0"/>
                <a:cs typeface="Arial" charset="0"/>
              </a:rPr>
              <a:t>Flows of funds from international and national financing sources to </a:t>
            </a:r>
            <a:r>
              <a:rPr lang="en-US" sz="2000" dirty="0" smtClean="0">
                <a:solidFill>
                  <a:srgbClr val="FF6600"/>
                </a:solidFill>
                <a:ea typeface="Arial" charset="0"/>
                <a:cs typeface="Arial" charset="0"/>
              </a:rPr>
              <a:t>sustainable development </a:t>
            </a:r>
            <a:endParaRPr lang="en-GB" sz="2000" dirty="0">
              <a:solidFill>
                <a:srgbClr val="FF6600"/>
              </a:solidFill>
            </a:endParaRPr>
          </a:p>
        </p:txBody>
      </p:sp>
      <p:sp>
        <p:nvSpPr>
          <p:cNvPr id="7" name="TextBox 6"/>
          <p:cNvSpPr txBox="1"/>
          <p:nvPr/>
        </p:nvSpPr>
        <p:spPr>
          <a:xfrm>
            <a:off x="3131840" y="5805264"/>
            <a:ext cx="6912768" cy="246221"/>
          </a:xfrm>
          <a:prstGeom prst="rect">
            <a:avLst/>
          </a:prstGeom>
          <a:noFill/>
        </p:spPr>
        <p:txBody>
          <a:bodyPr wrap="square" rtlCol="0">
            <a:spAutoFit/>
          </a:bodyPr>
          <a:lstStyle/>
          <a:p>
            <a:r>
              <a:rPr lang="en-US" sz="1000" dirty="0" smtClean="0">
                <a:solidFill>
                  <a:srgbClr val="595959"/>
                </a:solidFill>
              </a:rPr>
              <a:t>Source: United Nations Synthesis </a:t>
            </a:r>
            <a:r>
              <a:rPr lang="en-US" sz="1000" dirty="0">
                <a:solidFill>
                  <a:srgbClr val="595959"/>
                </a:solidFill>
              </a:rPr>
              <a:t>Report of the Secretary-</a:t>
            </a:r>
            <a:r>
              <a:rPr lang="en-US" sz="1000" dirty="0" smtClean="0">
                <a:solidFill>
                  <a:srgbClr val="595959"/>
                </a:solidFill>
              </a:rPr>
              <a:t>General On </a:t>
            </a:r>
            <a:r>
              <a:rPr lang="en-US" sz="1000" dirty="0">
                <a:solidFill>
                  <a:srgbClr val="595959"/>
                </a:solidFill>
              </a:rPr>
              <a:t>the Post-2015 Agenda </a:t>
            </a:r>
          </a:p>
        </p:txBody>
      </p:sp>
    </p:spTree>
    <p:extLst>
      <p:ext uri="{BB962C8B-B14F-4D97-AF65-F5344CB8AC3E}">
        <p14:creationId xmlns:p14="http://schemas.microsoft.com/office/powerpoint/2010/main" xmlns="" val="2838487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idx="1"/>
          </p:nvPr>
        </p:nvSpPr>
        <p:spPr>
          <a:xfrm>
            <a:off x="457200" y="1219200"/>
            <a:ext cx="8229600" cy="3962399"/>
          </a:xfrm>
        </p:spPr>
        <p:txBody>
          <a:bodyPr>
            <a:normAutofit fontScale="85000" lnSpcReduction="20000"/>
          </a:bodyPr>
          <a:lstStyle/>
          <a:p>
            <a:pPr>
              <a:buFont typeface="Wingdings" charset="2"/>
              <a:buChar char="§"/>
            </a:pPr>
            <a:r>
              <a:rPr lang="en-US" sz="2588" dirty="0" smtClean="0">
                <a:solidFill>
                  <a:srgbClr val="595959"/>
                </a:solidFill>
              </a:rPr>
              <a:t>UN system has been partnering with the private sector and civil society for over 60 years</a:t>
            </a:r>
            <a:br>
              <a:rPr lang="en-US" sz="2588" dirty="0" smtClean="0">
                <a:solidFill>
                  <a:srgbClr val="595959"/>
                </a:solidFill>
              </a:rPr>
            </a:br>
            <a:endParaRPr lang="en-US" sz="2588" dirty="0" smtClean="0">
              <a:solidFill>
                <a:srgbClr val="595959"/>
              </a:solidFill>
            </a:endParaRPr>
          </a:p>
          <a:p>
            <a:pPr>
              <a:buFont typeface="Wingdings" charset="2"/>
              <a:buChar char="§"/>
            </a:pPr>
            <a:r>
              <a:rPr lang="en-US" sz="2588" dirty="0" smtClean="0">
                <a:solidFill>
                  <a:srgbClr val="595959"/>
                </a:solidFill>
              </a:rPr>
              <a:t>The last decade has seen a surge in interest from non-state actors to support UN causes </a:t>
            </a:r>
          </a:p>
          <a:p>
            <a:pPr>
              <a:buFont typeface="Wingdings" charset="2"/>
              <a:buChar char="§"/>
            </a:pPr>
            <a:endParaRPr lang="en-US" sz="2588" dirty="0" smtClean="0">
              <a:solidFill>
                <a:srgbClr val="595959"/>
              </a:solidFill>
            </a:endParaRPr>
          </a:p>
          <a:p>
            <a:pPr>
              <a:buFont typeface="Wingdings" charset="2"/>
              <a:buChar char="§"/>
            </a:pPr>
            <a:r>
              <a:rPr lang="en-US" sz="2588" dirty="0" smtClean="0">
                <a:solidFill>
                  <a:srgbClr val="595959"/>
                </a:solidFill>
              </a:rPr>
              <a:t>Partnerships have increased in:</a:t>
            </a:r>
          </a:p>
          <a:p>
            <a:pPr marL="1088136" lvl="2" indent="-457200">
              <a:buClrTx/>
              <a:buFont typeface="+mj-lt"/>
              <a:buAutoNum type="alphaLcParenR"/>
            </a:pPr>
            <a:r>
              <a:rPr lang="en-US" sz="2388" dirty="0" smtClean="0">
                <a:solidFill>
                  <a:srgbClr val="595959"/>
                </a:solidFill>
              </a:rPr>
              <a:t>Number</a:t>
            </a:r>
          </a:p>
          <a:p>
            <a:pPr marL="1088136" lvl="2" indent="-457200">
              <a:buClrTx/>
              <a:buFont typeface="+mj-lt"/>
              <a:buAutoNum type="alphaLcParenR"/>
            </a:pPr>
            <a:r>
              <a:rPr lang="en-US" sz="2388" dirty="0" smtClean="0">
                <a:solidFill>
                  <a:srgbClr val="595959"/>
                </a:solidFill>
              </a:rPr>
              <a:t>Significance</a:t>
            </a:r>
          </a:p>
          <a:p>
            <a:pPr marL="1088136" lvl="2" indent="-457200">
              <a:buClrTx/>
              <a:buFont typeface="+mj-lt"/>
              <a:buAutoNum type="alphaLcParenR"/>
            </a:pPr>
            <a:r>
              <a:rPr lang="en-US" sz="2388" dirty="0" smtClean="0">
                <a:solidFill>
                  <a:srgbClr val="595959"/>
                </a:solidFill>
              </a:rPr>
              <a:t>Scope</a:t>
            </a:r>
          </a:p>
          <a:p>
            <a:pPr lvl="1">
              <a:buFont typeface="Wingdings" charset="2"/>
              <a:buChar char="§"/>
            </a:pPr>
            <a:endParaRPr lang="en-US" sz="2588" dirty="0" smtClean="0">
              <a:solidFill>
                <a:srgbClr val="595959"/>
              </a:solidFill>
              <a:ea typeface="Arial" charset="0"/>
              <a:cs typeface="Arial" charset="0"/>
            </a:endParaRPr>
          </a:p>
          <a:p>
            <a:pPr>
              <a:buFont typeface="Wingdings" charset="2"/>
              <a:buChar char="§"/>
            </a:pPr>
            <a:r>
              <a:rPr lang="en-US" sz="2588" dirty="0" smtClean="0">
                <a:solidFill>
                  <a:srgbClr val="595959"/>
                </a:solidFill>
                <a:ea typeface="Arial" charset="0"/>
                <a:cs typeface="Arial" charset="0"/>
              </a:rPr>
              <a:t>New forms of Partnerships have emerged: Strategic Partnerships and Smart Partnerships</a:t>
            </a:r>
          </a:p>
          <a:p>
            <a:pPr lvl="1"/>
            <a:endParaRPr lang="en-US" dirty="0" smtClean="0">
              <a:solidFill>
                <a:srgbClr val="595959"/>
              </a:solidFill>
            </a:endParaRPr>
          </a:p>
          <a:p>
            <a:pPr lvl="1"/>
            <a:endParaRPr lang="en-US" dirty="0">
              <a:solidFill>
                <a:srgbClr val="595959"/>
              </a:solidFill>
            </a:endParaRPr>
          </a:p>
        </p:txBody>
      </p:sp>
      <p:sp>
        <p:nvSpPr>
          <p:cNvPr id="18433" name="Slide Number Placeholder 3"/>
          <p:cNvSpPr>
            <a:spLocks noGrp="1"/>
          </p:cNvSpPr>
          <p:nvPr>
            <p:ph type="sldNum" sz="quarter" idx="12"/>
          </p:nvPr>
        </p:nvSpPr>
        <p:spPr/>
        <p:txBody>
          <a:bodyPr/>
          <a:lstStyle/>
          <a:p>
            <a:fld id="{5DCBFFBF-8070-8F4B-B719-5864739136AE}" type="slidenum">
              <a:rPr lang="en-US" smtClean="0"/>
              <a:pPr/>
              <a:t>7</a:t>
            </a:fld>
            <a:endParaRPr lang="en-US" dirty="0"/>
          </a:p>
        </p:txBody>
      </p:sp>
      <p:sp>
        <p:nvSpPr>
          <p:cNvPr id="9" name="Title 8"/>
          <p:cNvSpPr>
            <a:spLocks noGrp="1"/>
          </p:cNvSpPr>
          <p:nvPr>
            <p:ph type="title"/>
          </p:nvPr>
        </p:nvSpPr>
        <p:spPr/>
        <p:txBody>
          <a:bodyPr>
            <a:normAutofit/>
          </a:bodyPr>
          <a:lstStyle/>
          <a:p>
            <a:r>
              <a:rPr lang="en-US" sz="2400" dirty="0" smtClean="0">
                <a:solidFill>
                  <a:srgbClr val="FF6600"/>
                </a:solidFill>
                <a:ea typeface="Arial" charset="0"/>
                <a:cs typeface="Arial" charset="0"/>
              </a:rPr>
              <a:t>Partnerships in the United Nations System</a:t>
            </a:r>
            <a:r>
              <a:rPr lang="en-US" sz="2800" dirty="0" smtClean="0">
                <a:solidFill>
                  <a:srgbClr val="FF6600"/>
                </a:solidFill>
                <a:ea typeface="Arial" charset="0"/>
                <a:cs typeface="Arial" charset="0"/>
              </a:rPr>
              <a:t/>
            </a:r>
            <a:br>
              <a:rPr lang="en-US" sz="2800" dirty="0" smtClean="0">
                <a:solidFill>
                  <a:srgbClr val="FF6600"/>
                </a:solidFill>
                <a:ea typeface="Arial" charset="0"/>
                <a:cs typeface="Arial" charset="0"/>
              </a:rPr>
            </a:br>
            <a:endParaRPr lang="en-GB" dirty="0">
              <a:solidFill>
                <a:srgbClr val="FF6600"/>
              </a:solidFill>
            </a:endParaRPr>
          </a:p>
        </p:txBody>
      </p:sp>
      <p:sp>
        <p:nvSpPr>
          <p:cNvPr id="18438" name="Rectangle 5"/>
          <p:cNvSpPr>
            <a:spLocks/>
          </p:cNvSpPr>
          <p:nvPr/>
        </p:nvSpPr>
        <p:spPr bwMode="auto">
          <a:xfrm>
            <a:off x="88900" y="5241150"/>
            <a:ext cx="8953500" cy="1041400"/>
          </a:xfrm>
          <a:prstGeom prst="rect">
            <a:avLst/>
          </a:prstGeom>
          <a:noFill/>
          <a:ln w="12700">
            <a:noFill/>
            <a:miter lim="800000"/>
            <a:headEnd/>
            <a:tailEnd/>
          </a:ln>
        </p:spPr>
        <p:txBody>
          <a:bodyPr lIns="0" tIns="0" rIns="40639" bIns="0">
            <a:prstTxWarp prst="textNoShape">
              <a:avLst/>
            </a:prstTxWarp>
          </a:bodyPr>
          <a:lstStyle/>
          <a:p>
            <a:pPr marL="382588" indent="-342900" algn="ctr">
              <a:spcBef>
                <a:spcPts val="350"/>
              </a:spcBef>
              <a:tabLst>
                <a:tab pos="330200" algn="l"/>
                <a:tab pos="952500" algn="l"/>
              </a:tabLst>
            </a:pPr>
            <a:r>
              <a:rPr lang="ja-JP" altLang="en-US" sz="1600" b="1" i="1" dirty="0">
                <a:solidFill>
                  <a:srgbClr val="595959"/>
                </a:solidFill>
                <a:ea typeface="Arial" charset="0"/>
                <a:cs typeface="Arial" charset="0"/>
              </a:rPr>
              <a:t>“</a:t>
            </a:r>
            <a:r>
              <a:rPr lang="en-US" altLang="ja-JP" sz="1600" b="1" i="1" dirty="0">
                <a:solidFill>
                  <a:srgbClr val="595959"/>
                </a:solidFill>
                <a:ea typeface="Arial" charset="0"/>
                <a:cs typeface="Arial" charset="0"/>
              </a:rPr>
              <a:t>Addressing global challenges requires a collective and concerted effort, involving all actors.  Through partnerships and alliances, and by pooling comparative advantages, we increase our chances of success.</a:t>
            </a:r>
            <a:r>
              <a:rPr lang="ja-JP" altLang="en-US" sz="1600" b="1" i="1" dirty="0">
                <a:solidFill>
                  <a:srgbClr val="595959"/>
                </a:solidFill>
                <a:ea typeface="Arial" charset="0"/>
                <a:cs typeface="Arial" charset="0"/>
              </a:rPr>
              <a:t>”</a:t>
            </a:r>
            <a:endParaRPr lang="en-US" altLang="ja-JP" sz="1600" b="1" i="1" dirty="0">
              <a:solidFill>
                <a:srgbClr val="595959"/>
              </a:solidFill>
              <a:ea typeface="Arial" charset="0"/>
              <a:cs typeface="Arial" charset="0"/>
            </a:endParaRPr>
          </a:p>
          <a:p>
            <a:pPr marL="382588" indent="-342900" algn="r">
              <a:spcBef>
                <a:spcPts val="350"/>
              </a:spcBef>
              <a:tabLst>
                <a:tab pos="330200" algn="l"/>
                <a:tab pos="952500" algn="l"/>
              </a:tabLst>
            </a:pPr>
            <a:r>
              <a:rPr lang="en-US" sz="1400" b="1" dirty="0">
                <a:solidFill>
                  <a:srgbClr val="595959"/>
                </a:solidFill>
                <a:ea typeface="Arial" charset="0"/>
                <a:cs typeface="Arial" charset="0"/>
              </a:rPr>
              <a:t>UN Secretary-General, Ban Ki-moon</a:t>
            </a:r>
          </a:p>
        </p:txBody>
      </p:sp>
    </p:spTree>
    <p:extLst>
      <p:ext uri="{BB962C8B-B14F-4D97-AF65-F5344CB8AC3E}">
        <p14:creationId xmlns:p14="http://schemas.microsoft.com/office/powerpoint/2010/main" xmlns="" val="103209804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idx="1"/>
          </p:nvPr>
        </p:nvSpPr>
        <p:spPr>
          <a:xfrm>
            <a:off x="0" y="838200"/>
            <a:ext cx="8229600" cy="4525963"/>
          </a:xfrm>
        </p:spPr>
        <p:txBody>
          <a:bodyPr/>
          <a:lstStyle/>
          <a:p>
            <a:pPr>
              <a:buFont typeface="Wingdings" charset="2"/>
              <a:buChar char="§"/>
            </a:pPr>
            <a:r>
              <a:rPr lang="en-US" sz="2400" dirty="0" smtClean="0">
                <a:solidFill>
                  <a:srgbClr val="595959"/>
                </a:solidFill>
              </a:rPr>
              <a:t>Innovative multi-stakeholders partnerships, working with governments, private sector, civil society and international organizations.</a:t>
            </a:r>
            <a:endParaRPr lang="en-US" sz="2400" dirty="0">
              <a:solidFill>
                <a:srgbClr val="595959"/>
              </a:solidFill>
            </a:endParaRPr>
          </a:p>
        </p:txBody>
      </p:sp>
      <p:sp>
        <p:nvSpPr>
          <p:cNvPr id="20481" name="Slide Number Placeholder 3"/>
          <p:cNvSpPr>
            <a:spLocks noGrp="1"/>
          </p:cNvSpPr>
          <p:nvPr>
            <p:ph type="sldNum" sz="quarter" idx="12"/>
          </p:nvPr>
        </p:nvSpPr>
        <p:spPr/>
        <p:txBody>
          <a:bodyPr/>
          <a:lstStyle/>
          <a:p>
            <a:fld id="{B61951D7-D00E-7A4F-B931-2785BB391B85}" type="slidenum">
              <a:rPr lang="en-US" smtClean="0"/>
              <a:pPr/>
              <a:t>8</a:t>
            </a:fld>
            <a:endParaRPr lang="en-US" dirty="0"/>
          </a:p>
        </p:txBody>
      </p:sp>
      <p:sp>
        <p:nvSpPr>
          <p:cNvPr id="25" name="Title 24"/>
          <p:cNvSpPr>
            <a:spLocks noGrp="1"/>
          </p:cNvSpPr>
          <p:nvPr>
            <p:ph type="title"/>
          </p:nvPr>
        </p:nvSpPr>
        <p:spPr>
          <a:xfrm>
            <a:off x="228600" y="304800"/>
            <a:ext cx="8229600" cy="868362"/>
          </a:xfrm>
        </p:spPr>
        <p:txBody>
          <a:bodyPr>
            <a:noAutofit/>
          </a:bodyPr>
          <a:lstStyle/>
          <a:p>
            <a:r>
              <a:rPr lang="en-US" sz="3400" dirty="0" smtClean="0">
                <a:solidFill>
                  <a:srgbClr val="FF6600"/>
                </a:solidFill>
                <a:ea typeface="Arial" charset="0"/>
                <a:cs typeface="Arial" charset="0"/>
              </a:rPr>
              <a:t>Changing Landscape of Partnerships</a:t>
            </a:r>
            <a:br>
              <a:rPr lang="en-US" sz="3400" dirty="0" smtClean="0">
                <a:solidFill>
                  <a:srgbClr val="FF6600"/>
                </a:solidFill>
                <a:ea typeface="Arial" charset="0"/>
                <a:cs typeface="Arial" charset="0"/>
              </a:rPr>
            </a:br>
            <a:endParaRPr lang="en-GB" sz="3400" dirty="0">
              <a:solidFill>
                <a:srgbClr val="FF6600"/>
              </a:solidFill>
            </a:endParaRPr>
          </a:p>
        </p:txBody>
      </p:sp>
      <p:sp>
        <p:nvSpPr>
          <p:cNvPr id="20483" name="AutoShape 3"/>
          <p:cNvSpPr>
            <a:spLocks/>
          </p:cNvSpPr>
          <p:nvPr/>
        </p:nvSpPr>
        <p:spPr bwMode="auto">
          <a:xfrm>
            <a:off x="1592535" y="5767964"/>
            <a:ext cx="6219825" cy="309563"/>
          </a:xfrm>
          <a:prstGeom prst="leftRightArrow">
            <a:avLst>
              <a:gd name="adj1" fmla="val 55898"/>
              <a:gd name="adj2" fmla="val 334220"/>
            </a:avLst>
          </a:prstGeom>
          <a:gradFill rotWithShape="0">
            <a:gsLst>
              <a:gs pos="0">
                <a:srgbClr val="5A86E3">
                  <a:alpha val="87000"/>
                </a:srgbClr>
              </a:gs>
              <a:gs pos="100000">
                <a:schemeClr val="accent1">
                  <a:lumMod val="60000"/>
                  <a:lumOff val="40000"/>
                  <a:alpha val="87000"/>
                </a:schemeClr>
              </a:gs>
            </a:gsLst>
            <a:lin ang="0" scaled="1"/>
          </a:gradFill>
          <a:ln w="9525">
            <a:noFill/>
            <a:miter lim="800000"/>
            <a:headEnd/>
            <a:tailEnd/>
          </a:ln>
        </p:spPr>
        <p:txBody>
          <a:bodyPr lIns="0" tIns="0" rIns="0" bIns="0">
            <a:prstTxWarp prst="textNoShape">
              <a:avLst/>
            </a:prstTxWarp>
          </a:bodyPr>
          <a:lstStyle/>
          <a:p>
            <a:endParaRPr lang="en-US" dirty="0"/>
          </a:p>
        </p:txBody>
      </p:sp>
      <p:grpSp>
        <p:nvGrpSpPr>
          <p:cNvPr id="2" name="Group 4"/>
          <p:cNvGrpSpPr>
            <a:grpSpLocks/>
          </p:cNvGrpSpPr>
          <p:nvPr/>
        </p:nvGrpSpPr>
        <p:grpSpPr bwMode="auto">
          <a:xfrm>
            <a:off x="773115" y="2320926"/>
            <a:ext cx="4486275" cy="3184525"/>
            <a:chOff x="0" y="0"/>
            <a:chExt cx="2826" cy="2006"/>
          </a:xfrm>
        </p:grpSpPr>
        <p:sp>
          <p:nvSpPr>
            <p:cNvPr id="20499" name="Oval 5"/>
            <p:cNvSpPr>
              <a:spLocks/>
            </p:cNvSpPr>
            <p:nvPr/>
          </p:nvSpPr>
          <p:spPr bwMode="auto">
            <a:xfrm>
              <a:off x="0" y="0"/>
              <a:ext cx="2826" cy="2006"/>
            </a:xfrm>
            <a:prstGeom prst="ellipse">
              <a:avLst/>
            </a:prstGeom>
            <a:solidFill>
              <a:srgbClr val="5C99AA">
                <a:alpha val="61960"/>
              </a:srgbClr>
            </a:solidFill>
            <a:ln w="6350">
              <a:noFill/>
              <a:round/>
              <a:headEnd/>
              <a:tailEnd/>
            </a:ln>
          </p:spPr>
          <p:txBody>
            <a:bodyPr lIns="0" tIns="0" rIns="0" bIns="0">
              <a:prstTxWarp prst="textNoShape">
                <a:avLst/>
              </a:prstTxWarp>
            </a:bodyPr>
            <a:lstStyle/>
            <a:p>
              <a:endParaRPr lang="en-US" dirty="0"/>
            </a:p>
          </p:txBody>
        </p:sp>
        <p:sp>
          <p:nvSpPr>
            <p:cNvPr id="20500" name="Rectangle 6"/>
            <p:cNvSpPr>
              <a:spLocks/>
            </p:cNvSpPr>
            <p:nvPr/>
          </p:nvSpPr>
          <p:spPr bwMode="auto">
            <a:xfrm>
              <a:off x="363" y="1539"/>
              <a:ext cx="1616" cy="200"/>
            </a:xfrm>
            <a:prstGeom prst="rect">
              <a:avLst/>
            </a:prstGeom>
            <a:noFill/>
            <a:ln w="12700">
              <a:noFill/>
              <a:miter lim="800000"/>
              <a:headEnd/>
              <a:tailEnd/>
            </a:ln>
          </p:spPr>
          <p:txBody>
            <a:bodyPr lIns="0" tIns="0" rIns="40639" bIns="0">
              <a:prstTxWarp prst="textNoShape">
                <a:avLst/>
              </a:prstTxWarp>
            </a:bodyPr>
            <a:lstStyle/>
            <a:p>
              <a:pPr marL="39688"/>
              <a:r>
                <a:rPr lang="en-US" sz="1600" dirty="0">
                  <a:solidFill>
                    <a:srgbClr val="595959"/>
                  </a:solidFill>
                  <a:ea typeface="Arial" charset="0"/>
                  <a:cs typeface="Arial" charset="0"/>
                </a:rPr>
                <a:t>Operating Discipline</a:t>
              </a:r>
            </a:p>
          </p:txBody>
        </p:sp>
        <p:sp>
          <p:nvSpPr>
            <p:cNvPr id="20501" name="Rectangle 7"/>
            <p:cNvSpPr>
              <a:spLocks/>
            </p:cNvSpPr>
            <p:nvPr/>
          </p:nvSpPr>
          <p:spPr bwMode="auto">
            <a:xfrm>
              <a:off x="218" y="840"/>
              <a:ext cx="1032" cy="200"/>
            </a:xfrm>
            <a:prstGeom prst="rect">
              <a:avLst/>
            </a:prstGeom>
            <a:noFill/>
            <a:ln w="12700">
              <a:noFill/>
              <a:miter lim="800000"/>
              <a:headEnd/>
              <a:tailEnd/>
            </a:ln>
          </p:spPr>
          <p:txBody>
            <a:bodyPr lIns="0" tIns="0" rIns="40639" bIns="0">
              <a:prstTxWarp prst="textNoShape">
                <a:avLst/>
              </a:prstTxWarp>
            </a:bodyPr>
            <a:lstStyle/>
            <a:p>
              <a:pPr marL="39688"/>
              <a:r>
                <a:rPr lang="en-US" sz="1600" dirty="0">
                  <a:solidFill>
                    <a:srgbClr val="595959"/>
                  </a:solidFill>
                  <a:ea typeface="Arial" charset="0"/>
                  <a:cs typeface="Arial" charset="0"/>
                </a:rPr>
                <a:t>Resources</a:t>
              </a:r>
            </a:p>
          </p:txBody>
        </p:sp>
        <p:sp>
          <p:nvSpPr>
            <p:cNvPr id="20502" name="Rectangle 8"/>
            <p:cNvSpPr>
              <a:spLocks/>
            </p:cNvSpPr>
            <p:nvPr/>
          </p:nvSpPr>
          <p:spPr bwMode="auto">
            <a:xfrm>
              <a:off x="745" y="189"/>
              <a:ext cx="1092" cy="194"/>
            </a:xfrm>
            <a:prstGeom prst="rect">
              <a:avLst/>
            </a:prstGeom>
            <a:noFill/>
            <a:ln w="9525" cap="rnd">
              <a:noFill/>
              <a:prstDash val="sysDot"/>
              <a:miter lim="800000"/>
              <a:headEnd/>
              <a:tailEnd/>
            </a:ln>
          </p:spPr>
          <p:txBody>
            <a:bodyPr wrap="none" lIns="0" tIns="0" rIns="40639" bIns="0">
              <a:prstTxWarp prst="textNoShape">
                <a:avLst/>
              </a:prstTxWarp>
              <a:spAutoFit/>
            </a:bodyPr>
            <a:lstStyle/>
            <a:p>
              <a:pPr marL="39688"/>
              <a:r>
                <a:rPr lang="en-US" sz="2000" b="1" dirty="0">
                  <a:solidFill>
                    <a:srgbClr val="595959"/>
                  </a:solidFill>
                  <a:ea typeface="Arial" charset="0"/>
                  <a:cs typeface="Arial" charset="0"/>
                </a:rPr>
                <a:t>Private </a:t>
              </a:r>
              <a:r>
                <a:rPr lang="en-US" sz="2000" b="1" dirty="0" smtClean="0">
                  <a:solidFill>
                    <a:srgbClr val="595959"/>
                  </a:solidFill>
                  <a:ea typeface="Arial" charset="0"/>
                  <a:cs typeface="Arial" charset="0"/>
                </a:rPr>
                <a:t>Sector</a:t>
              </a:r>
              <a:endParaRPr lang="en-US" sz="2000" b="1" dirty="0">
                <a:solidFill>
                  <a:srgbClr val="595959"/>
                </a:solidFill>
                <a:ea typeface="Arial" charset="0"/>
                <a:cs typeface="Arial" charset="0"/>
              </a:endParaRPr>
            </a:p>
          </p:txBody>
        </p:sp>
        <p:sp>
          <p:nvSpPr>
            <p:cNvPr id="20503" name="Rectangle 9"/>
            <p:cNvSpPr>
              <a:spLocks/>
            </p:cNvSpPr>
            <p:nvPr/>
          </p:nvSpPr>
          <p:spPr bwMode="auto">
            <a:xfrm>
              <a:off x="281" y="1226"/>
              <a:ext cx="1096" cy="200"/>
            </a:xfrm>
            <a:prstGeom prst="rect">
              <a:avLst/>
            </a:prstGeom>
            <a:noFill/>
            <a:ln w="12700">
              <a:noFill/>
              <a:miter lim="800000"/>
              <a:headEnd/>
              <a:tailEnd/>
            </a:ln>
          </p:spPr>
          <p:txBody>
            <a:bodyPr lIns="0" tIns="0" rIns="40639" bIns="0">
              <a:prstTxWarp prst="textNoShape">
                <a:avLst/>
              </a:prstTxWarp>
            </a:bodyPr>
            <a:lstStyle/>
            <a:p>
              <a:pPr marL="39688"/>
              <a:r>
                <a:rPr lang="en-US" sz="1600" dirty="0">
                  <a:solidFill>
                    <a:srgbClr val="595959"/>
                  </a:solidFill>
                  <a:ea typeface="Arial" charset="0"/>
                  <a:cs typeface="Arial" charset="0"/>
                </a:rPr>
                <a:t>Technologies</a:t>
              </a:r>
            </a:p>
          </p:txBody>
        </p:sp>
        <p:sp>
          <p:nvSpPr>
            <p:cNvPr id="20504" name="Rectangle 10"/>
            <p:cNvSpPr>
              <a:spLocks/>
            </p:cNvSpPr>
            <p:nvPr/>
          </p:nvSpPr>
          <p:spPr bwMode="auto">
            <a:xfrm>
              <a:off x="40" y="516"/>
              <a:ext cx="1664" cy="200"/>
            </a:xfrm>
            <a:prstGeom prst="rect">
              <a:avLst/>
            </a:prstGeom>
            <a:noFill/>
            <a:ln w="12700">
              <a:noFill/>
              <a:miter lim="800000"/>
              <a:headEnd/>
              <a:tailEnd/>
            </a:ln>
          </p:spPr>
          <p:txBody>
            <a:bodyPr lIns="0" tIns="0" rIns="40639" bIns="0">
              <a:prstTxWarp prst="textNoShape">
                <a:avLst/>
              </a:prstTxWarp>
            </a:bodyPr>
            <a:lstStyle/>
            <a:p>
              <a:pPr marL="39688" algn="ctr"/>
              <a:r>
                <a:rPr lang="en-US" sz="1600" dirty="0">
                  <a:solidFill>
                    <a:srgbClr val="595959"/>
                  </a:solidFill>
                  <a:ea typeface="Arial" charset="0"/>
                  <a:cs typeface="Arial" charset="0"/>
                </a:rPr>
                <a:t>Management Skills</a:t>
              </a:r>
            </a:p>
          </p:txBody>
        </p:sp>
      </p:grpSp>
      <p:sp>
        <p:nvSpPr>
          <p:cNvPr id="20485" name="Oval 11"/>
          <p:cNvSpPr>
            <a:spLocks/>
          </p:cNvSpPr>
          <p:nvPr/>
        </p:nvSpPr>
        <p:spPr bwMode="auto">
          <a:xfrm>
            <a:off x="3810000" y="2362200"/>
            <a:ext cx="4541838" cy="3184525"/>
          </a:xfrm>
          <a:prstGeom prst="ellipse">
            <a:avLst/>
          </a:prstGeom>
          <a:solidFill>
            <a:srgbClr val="6699FF">
              <a:alpha val="61960"/>
            </a:srgbClr>
          </a:solidFill>
          <a:ln w="12700">
            <a:noFill/>
            <a:round/>
            <a:headEnd/>
            <a:tailEnd/>
          </a:ln>
        </p:spPr>
        <p:txBody>
          <a:bodyPr lIns="0" tIns="0" rIns="0" bIns="0">
            <a:prstTxWarp prst="textNoShape">
              <a:avLst/>
            </a:prstTxWarp>
          </a:bodyPr>
          <a:lstStyle/>
          <a:p>
            <a:endParaRPr lang="en-US" dirty="0"/>
          </a:p>
        </p:txBody>
      </p:sp>
      <p:grpSp>
        <p:nvGrpSpPr>
          <p:cNvPr id="3" name="Group 12"/>
          <p:cNvGrpSpPr>
            <a:grpSpLocks/>
          </p:cNvGrpSpPr>
          <p:nvPr/>
        </p:nvGrpSpPr>
        <p:grpSpPr bwMode="auto">
          <a:xfrm>
            <a:off x="5791200" y="2514600"/>
            <a:ext cx="2476500" cy="2536825"/>
            <a:chOff x="0" y="0"/>
            <a:chExt cx="1560" cy="1598"/>
          </a:xfrm>
        </p:grpSpPr>
        <p:sp>
          <p:nvSpPr>
            <p:cNvPr id="20495" name="Rectangle 13"/>
            <p:cNvSpPr>
              <a:spLocks/>
            </p:cNvSpPr>
            <p:nvPr/>
          </p:nvSpPr>
          <p:spPr bwMode="auto">
            <a:xfrm>
              <a:off x="336" y="336"/>
              <a:ext cx="968" cy="200"/>
            </a:xfrm>
            <a:prstGeom prst="rect">
              <a:avLst/>
            </a:prstGeom>
            <a:noFill/>
            <a:ln w="12700">
              <a:noFill/>
              <a:miter lim="800000"/>
              <a:headEnd/>
              <a:tailEnd/>
            </a:ln>
          </p:spPr>
          <p:txBody>
            <a:bodyPr lIns="0" tIns="0" rIns="40639" bIns="0">
              <a:prstTxWarp prst="textNoShape">
                <a:avLst/>
              </a:prstTxWarp>
            </a:bodyPr>
            <a:lstStyle/>
            <a:p>
              <a:pPr marL="39688" algn="ctr"/>
              <a:r>
                <a:rPr lang="en-US" sz="1600" dirty="0">
                  <a:solidFill>
                    <a:srgbClr val="595959"/>
                  </a:solidFill>
                  <a:ea typeface="Arial" charset="0"/>
                  <a:cs typeface="Arial" charset="0"/>
                </a:rPr>
                <a:t>Brand Equity</a:t>
              </a:r>
            </a:p>
          </p:txBody>
        </p:sp>
        <p:sp>
          <p:nvSpPr>
            <p:cNvPr id="20496" name="Rectangle 14"/>
            <p:cNvSpPr>
              <a:spLocks/>
            </p:cNvSpPr>
            <p:nvPr/>
          </p:nvSpPr>
          <p:spPr bwMode="auto">
            <a:xfrm>
              <a:off x="389" y="1288"/>
              <a:ext cx="714" cy="31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sz="1600" dirty="0">
                  <a:solidFill>
                    <a:srgbClr val="595959"/>
                  </a:solidFill>
                  <a:ea typeface="Arial" charset="0"/>
                  <a:cs typeface="Arial" charset="0"/>
                </a:rPr>
                <a:t>Policies</a:t>
              </a:r>
            </a:p>
            <a:p>
              <a:pPr marL="39688" algn="ctr"/>
              <a:r>
                <a:rPr lang="en-US" sz="1600" dirty="0">
                  <a:solidFill>
                    <a:srgbClr val="595959"/>
                  </a:solidFill>
                  <a:ea typeface="Arial" charset="0"/>
                  <a:cs typeface="Arial" charset="0"/>
                </a:rPr>
                <a:t>and Norms</a:t>
              </a:r>
            </a:p>
          </p:txBody>
        </p:sp>
        <p:pic>
          <p:nvPicPr>
            <p:cNvPr id="20497" name="Picture 15"/>
            <p:cNvPicPr>
              <a:picLocks noChangeArrowheads="1"/>
            </p:cNvPicPr>
            <p:nvPr/>
          </p:nvPicPr>
          <p:blipFill>
            <a:blip r:embed="rId2" cstate="print"/>
            <a:srcRect/>
            <a:stretch>
              <a:fillRect/>
            </a:stretch>
          </p:blipFill>
          <p:spPr bwMode="auto">
            <a:xfrm>
              <a:off x="0" y="0"/>
              <a:ext cx="437" cy="278"/>
            </a:xfrm>
            <a:prstGeom prst="rect">
              <a:avLst/>
            </a:prstGeom>
            <a:noFill/>
            <a:ln w="9525">
              <a:noFill/>
              <a:miter lim="800000"/>
              <a:headEnd/>
              <a:tailEnd/>
            </a:ln>
          </p:spPr>
        </p:pic>
        <p:sp>
          <p:nvSpPr>
            <p:cNvPr id="20498" name="Rectangle 16"/>
            <p:cNvSpPr>
              <a:spLocks/>
            </p:cNvSpPr>
            <p:nvPr/>
          </p:nvSpPr>
          <p:spPr bwMode="auto">
            <a:xfrm>
              <a:off x="384" y="664"/>
              <a:ext cx="1176" cy="488"/>
            </a:xfrm>
            <a:prstGeom prst="rect">
              <a:avLst/>
            </a:prstGeom>
            <a:noFill/>
            <a:ln w="12700">
              <a:noFill/>
              <a:miter lim="800000"/>
              <a:headEnd/>
              <a:tailEnd/>
            </a:ln>
          </p:spPr>
          <p:txBody>
            <a:bodyPr lIns="0" tIns="0" rIns="40639" bIns="0">
              <a:prstTxWarp prst="textNoShape">
                <a:avLst/>
              </a:prstTxWarp>
            </a:bodyPr>
            <a:lstStyle/>
            <a:p>
              <a:pPr marL="39688" algn="ctr"/>
              <a:r>
                <a:rPr lang="en-US" sz="1600" dirty="0">
                  <a:solidFill>
                    <a:srgbClr val="595959"/>
                  </a:solidFill>
                  <a:ea typeface="Arial" charset="0"/>
                  <a:cs typeface="Arial" charset="0"/>
                </a:rPr>
                <a:t>Field based</a:t>
              </a:r>
            </a:p>
            <a:p>
              <a:pPr marL="39688" algn="ctr"/>
              <a:r>
                <a:rPr lang="en-US" sz="1600" dirty="0">
                  <a:solidFill>
                    <a:srgbClr val="595959"/>
                  </a:solidFill>
                  <a:ea typeface="Arial" charset="0"/>
                  <a:cs typeface="Arial" charset="0"/>
                </a:rPr>
                <a:t>Network and Outreach</a:t>
              </a:r>
            </a:p>
          </p:txBody>
        </p:sp>
      </p:grpSp>
      <p:sp>
        <p:nvSpPr>
          <p:cNvPr id="20487" name="Rectangle 17"/>
          <p:cNvSpPr>
            <a:spLocks/>
          </p:cNvSpPr>
          <p:nvPr/>
        </p:nvSpPr>
        <p:spPr bwMode="auto">
          <a:xfrm>
            <a:off x="3082312" y="5519942"/>
            <a:ext cx="2866729" cy="246221"/>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sz="1600" b="1" i="1" dirty="0">
                <a:solidFill>
                  <a:srgbClr val="595959"/>
                </a:solidFill>
                <a:ea typeface="Arial" charset="0"/>
                <a:cs typeface="Arial" charset="0"/>
              </a:rPr>
              <a:t>Stronger Interdependencies</a:t>
            </a:r>
          </a:p>
        </p:txBody>
      </p:sp>
      <p:sp>
        <p:nvSpPr>
          <p:cNvPr id="20488" name="Rectangle 18"/>
          <p:cNvSpPr>
            <a:spLocks/>
          </p:cNvSpPr>
          <p:nvPr/>
        </p:nvSpPr>
        <p:spPr bwMode="auto">
          <a:xfrm>
            <a:off x="2449513" y="6108517"/>
            <a:ext cx="4241800" cy="317500"/>
          </a:xfrm>
          <a:prstGeom prst="rect">
            <a:avLst/>
          </a:prstGeom>
          <a:noFill/>
          <a:ln w="12700">
            <a:noFill/>
            <a:miter lim="800000"/>
            <a:headEnd/>
            <a:tailEnd/>
          </a:ln>
        </p:spPr>
        <p:txBody>
          <a:bodyPr lIns="0" tIns="0" rIns="40639" bIns="0">
            <a:prstTxWarp prst="textNoShape">
              <a:avLst/>
            </a:prstTxWarp>
          </a:bodyPr>
          <a:lstStyle/>
          <a:p>
            <a:pPr marL="39688" algn="ctr"/>
            <a:r>
              <a:rPr lang="en-US" sz="1600" b="1" i="1" dirty="0">
                <a:solidFill>
                  <a:srgbClr val="595959"/>
                </a:solidFill>
                <a:ea typeface="Arial" charset="0"/>
                <a:cs typeface="Arial" charset="0"/>
              </a:rPr>
              <a:t>Understanding Corporate Cultures</a:t>
            </a:r>
          </a:p>
        </p:txBody>
      </p:sp>
      <p:sp>
        <p:nvSpPr>
          <p:cNvPr id="20489" name="Rectangle 19"/>
          <p:cNvSpPr>
            <a:spLocks/>
          </p:cNvSpPr>
          <p:nvPr/>
        </p:nvSpPr>
        <p:spPr bwMode="auto">
          <a:xfrm>
            <a:off x="3808413" y="3040063"/>
            <a:ext cx="1562100" cy="1155700"/>
          </a:xfrm>
          <a:prstGeom prst="rect">
            <a:avLst/>
          </a:prstGeom>
          <a:noFill/>
          <a:ln w="12700">
            <a:noFill/>
            <a:miter lim="800000"/>
            <a:headEnd/>
            <a:tailEnd/>
          </a:ln>
        </p:spPr>
        <p:txBody>
          <a:bodyPr lIns="12700" tIns="12700" rIns="9144" bIns="12700">
            <a:prstTxWarp prst="textNoShape">
              <a:avLst/>
            </a:prstTxWarp>
          </a:bodyPr>
          <a:lstStyle/>
          <a:p>
            <a:pPr algn="ctr">
              <a:spcBef>
                <a:spcPts val="900"/>
              </a:spcBef>
            </a:pPr>
            <a:r>
              <a:rPr lang="en-US" sz="1600" b="1" dirty="0">
                <a:solidFill>
                  <a:srgbClr val="595959"/>
                </a:solidFill>
                <a:ea typeface="Arial" charset="0"/>
                <a:cs typeface="Arial" charset="0"/>
              </a:rPr>
              <a:t>MDGs</a:t>
            </a:r>
          </a:p>
          <a:p>
            <a:pPr algn="ctr">
              <a:spcBef>
                <a:spcPts val="900"/>
              </a:spcBef>
            </a:pPr>
            <a:r>
              <a:rPr lang="en-US" sz="1600" b="1" dirty="0">
                <a:solidFill>
                  <a:srgbClr val="595959"/>
                </a:solidFill>
                <a:ea typeface="Arial" charset="0"/>
                <a:cs typeface="Arial" charset="0"/>
              </a:rPr>
              <a:t>CSR</a:t>
            </a:r>
          </a:p>
          <a:p>
            <a:pPr algn="ctr">
              <a:spcBef>
                <a:spcPts val="900"/>
              </a:spcBef>
            </a:pPr>
            <a:r>
              <a:rPr lang="en-US" sz="1600" b="1" dirty="0">
                <a:solidFill>
                  <a:srgbClr val="595959"/>
                </a:solidFill>
                <a:ea typeface="Arial" charset="0"/>
                <a:cs typeface="Arial" charset="0"/>
              </a:rPr>
              <a:t>Smart</a:t>
            </a:r>
          </a:p>
          <a:p>
            <a:pPr algn="ctr"/>
            <a:r>
              <a:rPr lang="en-US" sz="1600" b="1" dirty="0" smtClean="0">
                <a:solidFill>
                  <a:srgbClr val="595959"/>
                </a:solidFill>
                <a:ea typeface="Arial" charset="0"/>
                <a:cs typeface="Arial" charset="0"/>
              </a:rPr>
              <a:t>Philanthropy</a:t>
            </a:r>
          </a:p>
          <a:p>
            <a:pPr algn="ctr"/>
            <a:endParaRPr lang="en-US" sz="1600" b="1" dirty="0" smtClean="0">
              <a:solidFill>
                <a:srgbClr val="595959"/>
              </a:solidFill>
              <a:ea typeface="Arial" charset="0"/>
              <a:cs typeface="Arial" charset="0"/>
            </a:endParaRPr>
          </a:p>
          <a:p>
            <a:pPr algn="ctr"/>
            <a:r>
              <a:rPr lang="en-US" sz="1600" b="1" dirty="0" smtClean="0">
                <a:solidFill>
                  <a:srgbClr val="595959"/>
                </a:solidFill>
                <a:ea typeface="Arial" charset="0"/>
                <a:cs typeface="Arial" charset="0"/>
              </a:rPr>
              <a:t>SDGs</a:t>
            </a:r>
            <a:endParaRPr lang="en-US" sz="1600" b="1" dirty="0">
              <a:solidFill>
                <a:srgbClr val="595959"/>
              </a:solidFill>
              <a:ea typeface="Arial" charset="0"/>
              <a:cs typeface="Arial" charset="0"/>
            </a:endParaRPr>
          </a:p>
        </p:txBody>
      </p:sp>
      <p:sp>
        <p:nvSpPr>
          <p:cNvPr id="20490" name="Rectangle 20"/>
          <p:cNvSpPr>
            <a:spLocks/>
          </p:cNvSpPr>
          <p:nvPr/>
        </p:nvSpPr>
        <p:spPr bwMode="auto">
          <a:xfrm>
            <a:off x="4953000" y="4638675"/>
            <a:ext cx="1117600" cy="546100"/>
          </a:xfrm>
          <a:prstGeom prst="rect">
            <a:avLst/>
          </a:prstGeom>
          <a:noFill/>
          <a:ln w="12700">
            <a:noFill/>
            <a:miter lim="800000"/>
            <a:headEnd/>
            <a:tailEnd/>
          </a:ln>
        </p:spPr>
        <p:txBody>
          <a:bodyPr lIns="0" tIns="0" rIns="40639" bIns="0">
            <a:prstTxWarp prst="textNoShape">
              <a:avLst/>
            </a:prstTxWarp>
          </a:bodyPr>
          <a:lstStyle/>
          <a:p>
            <a:pPr marL="39688" algn="ctr">
              <a:spcBef>
                <a:spcPts val="900"/>
              </a:spcBef>
            </a:pPr>
            <a:r>
              <a:rPr lang="en-US" sz="1600" dirty="0">
                <a:solidFill>
                  <a:srgbClr val="595959"/>
                </a:solidFill>
                <a:ea typeface="Arial" charset="0"/>
                <a:cs typeface="Arial" charset="0"/>
              </a:rPr>
              <a:t>Technical </a:t>
            </a:r>
            <a:r>
              <a:rPr lang="en-US" sz="1600" dirty="0" smtClean="0">
                <a:solidFill>
                  <a:srgbClr val="595959"/>
                </a:solidFill>
                <a:ea typeface="Arial" charset="0"/>
                <a:cs typeface="Arial" charset="0"/>
              </a:rPr>
              <a:t>Assistance</a:t>
            </a:r>
            <a:endParaRPr lang="en-US" sz="1600" dirty="0">
              <a:solidFill>
                <a:srgbClr val="595959"/>
              </a:solidFill>
              <a:ea typeface="Arial" charset="0"/>
              <a:cs typeface="Arial" charset="0"/>
            </a:endParaRPr>
          </a:p>
        </p:txBody>
      </p:sp>
    </p:spTree>
    <p:extLst>
      <p:ext uri="{BB962C8B-B14F-4D97-AF65-F5344CB8AC3E}">
        <p14:creationId xmlns:p14="http://schemas.microsoft.com/office/powerpoint/2010/main" xmlns="" val="108154872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idx="1"/>
          </p:nvPr>
        </p:nvSpPr>
        <p:spPr>
          <a:xfrm>
            <a:off x="457200" y="1371600"/>
            <a:ext cx="8229600" cy="4525963"/>
          </a:xfrm>
        </p:spPr>
        <p:txBody>
          <a:bodyPr>
            <a:normAutofit/>
          </a:bodyPr>
          <a:lstStyle/>
          <a:p>
            <a:pPr>
              <a:buFont typeface="Wingdings" charset="2"/>
              <a:buChar char="§"/>
            </a:pPr>
            <a:r>
              <a:rPr lang="en-US" sz="2600" dirty="0" smtClean="0">
                <a:solidFill>
                  <a:srgbClr val="595959"/>
                </a:solidFill>
              </a:rPr>
              <a:t>A changing global environment requires new approaches to problem solving</a:t>
            </a:r>
          </a:p>
          <a:p>
            <a:pPr>
              <a:buFont typeface="Wingdings" charset="2"/>
              <a:buChar char="§"/>
            </a:pPr>
            <a:r>
              <a:rPr lang="en-US" sz="2600" dirty="0" smtClean="0">
                <a:solidFill>
                  <a:srgbClr val="595959"/>
                </a:solidFill>
              </a:rPr>
              <a:t>Global challenges are complex and interconnected</a:t>
            </a:r>
          </a:p>
          <a:p>
            <a:pPr>
              <a:buFont typeface="Wingdings" charset="2"/>
              <a:buChar char="§"/>
            </a:pPr>
            <a:r>
              <a:rPr lang="en-US" sz="2600" dirty="0" smtClean="0">
                <a:solidFill>
                  <a:srgbClr val="595959"/>
                </a:solidFill>
              </a:rPr>
              <a:t>Share best practices, information and other resources</a:t>
            </a:r>
          </a:p>
          <a:p>
            <a:pPr>
              <a:buFont typeface="Wingdings" charset="2"/>
              <a:buChar char="§"/>
            </a:pPr>
            <a:r>
              <a:rPr lang="en-US" sz="2600" dirty="0" smtClean="0">
                <a:solidFill>
                  <a:srgbClr val="595959"/>
                </a:solidFill>
              </a:rPr>
              <a:t>Utilize the expertise, abilities and resources across multiple sectors</a:t>
            </a:r>
            <a:endParaRPr lang="en-US" sz="2600" dirty="0">
              <a:solidFill>
                <a:srgbClr val="595959"/>
              </a:solidFill>
            </a:endParaRPr>
          </a:p>
        </p:txBody>
      </p:sp>
      <p:sp>
        <p:nvSpPr>
          <p:cNvPr id="21505" name="Slide Number Placeholder 3"/>
          <p:cNvSpPr>
            <a:spLocks noGrp="1"/>
          </p:cNvSpPr>
          <p:nvPr>
            <p:ph type="sldNum" sz="quarter" idx="12"/>
          </p:nvPr>
        </p:nvSpPr>
        <p:spPr/>
        <p:txBody>
          <a:bodyPr/>
          <a:lstStyle/>
          <a:p>
            <a:fld id="{234AFF09-4029-F24D-8E6A-DE415D387549}" type="slidenum">
              <a:rPr lang="en-US" smtClean="0"/>
              <a:pPr/>
              <a:t>9</a:t>
            </a:fld>
            <a:endParaRPr lang="en-US" dirty="0"/>
          </a:p>
        </p:txBody>
      </p:sp>
      <p:sp>
        <p:nvSpPr>
          <p:cNvPr id="8" name="Title 7"/>
          <p:cNvSpPr>
            <a:spLocks noGrp="1"/>
          </p:cNvSpPr>
          <p:nvPr>
            <p:ph type="title"/>
          </p:nvPr>
        </p:nvSpPr>
        <p:spPr>
          <a:xfrm>
            <a:off x="457200" y="274638"/>
            <a:ext cx="7315200" cy="1143000"/>
          </a:xfrm>
        </p:spPr>
        <p:txBody>
          <a:bodyPr>
            <a:normAutofit fontScale="90000"/>
          </a:bodyPr>
          <a:lstStyle/>
          <a:p>
            <a:r>
              <a:rPr lang="en-US" sz="4444" dirty="0" smtClean="0">
                <a:solidFill>
                  <a:srgbClr val="FF6600"/>
                </a:solidFill>
                <a:ea typeface="Arial" charset="0"/>
                <a:cs typeface="Arial" charset="0"/>
              </a:rPr>
              <a:t>Why Partnerships?</a:t>
            </a:r>
            <a:r>
              <a:rPr lang="en-US" sz="4400" dirty="0" smtClean="0">
                <a:solidFill>
                  <a:srgbClr val="FF6600"/>
                </a:solidFill>
                <a:ea typeface="Arial" charset="0"/>
                <a:cs typeface="Arial" charset="0"/>
              </a:rPr>
              <a:t/>
            </a:r>
            <a:br>
              <a:rPr lang="en-US" sz="4400" dirty="0" smtClean="0">
                <a:solidFill>
                  <a:srgbClr val="FF6600"/>
                </a:solidFill>
                <a:ea typeface="Arial" charset="0"/>
                <a:cs typeface="Arial" charset="0"/>
              </a:rPr>
            </a:br>
            <a:endParaRPr lang="en-GB" dirty="0">
              <a:solidFill>
                <a:srgbClr val="FF6600"/>
              </a:solidFill>
            </a:endParaRPr>
          </a:p>
        </p:txBody>
      </p:sp>
      <p:pic>
        <p:nvPicPr>
          <p:cNvPr id="6" name="Picture 5" descr="global-partnerships.jpg"/>
          <p:cNvPicPr>
            <a:picLocks noChangeAspect="1"/>
          </p:cNvPicPr>
          <p:nvPr/>
        </p:nvPicPr>
        <p:blipFill>
          <a:blip r:embed="rId2" cstate="print"/>
          <a:stretch>
            <a:fillRect/>
          </a:stretch>
        </p:blipFill>
        <p:spPr>
          <a:xfrm>
            <a:off x="5181600" y="4495800"/>
            <a:ext cx="2879725" cy="2153502"/>
          </a:xfrm>
          <a:prstGeom prst="rect">
            <a:avLst/>
          </a:prstGeom>
        </p:spPr>
      </p:pic>
    </p:spTree>
    <p:extLst>
      <p:ext uri="{BB962C8B-B14F-4D97-AF65-F5344CB8AC3E}">
        <p14:creationId xmlns:p14="http://schemas.microsoft.com/office/powerpoint/2010/main" xmlns="" val="3737704020"/>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2532</TotalTime>
  <Words>2101</Words>
  <Application>Microsoft Office PowerPoint</Application>
  <PresentationFormat>On-screen Show (4:3)</PresentationFormat>
  <Paragraphs>274</Paragraphs>
  <Slides>24</Slides>
  <Notes>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Slide 1</vt:lpstr>
      <vt:lpstr>The Road to Dignity by 2030</vt:lpstr>
      <vt:lpstr>The 17 Recommended Sustainable Development Goals </vt:lpstr>
      <vt:lpstr>Six Essential Elements for Delivering the SDGs</vt:lpstr>
      <vt:lpstr>Two Key Sections of the Synthesis Report of the  Secretary-General On the Post-2015 Agenda </vt:lpstr>
      <vt:lpstr>Flows of funds from international and national financing sources to sustainable development </vt:lpstr>
      <vt:lpstr>Partnerships in the United Nations System </vt:lpstr>
      <vt:lpstr>Changing Landscape of Partnerships </vt:lpstr>
      <vt:lpstr>Why Partnerships? </vt:lpstr>
      <vt:lpstr>Types of Partnerships </vt:lpstr>
      <vt:lpstr>Global Partnerships </vt:lpstr>
      <vt:lpstr>Partnerships as a Foreign  Policy Tool </vt:lpstr>
      <vt:lpstr>Engaging with the United Nations</vt:lpstr>
      <vt:lpstr>Partnerships for Good</vt:lpstr>
      <vt:lpstr>Partnerships for Good (cont’d)</vt:lpstr>
      <vt:lpstr>Partnerships for Good (cont’d)</vt:lpstr>
      <vt:lpstr>Challenges in a Multilateral Environment </vt:lpstr>
      <vt:lpstr>Partnership Nexus </vt:lpstr>
      <vt:lpstr>Areas of Focus </vt:lpstr>
      <vt:lpstr>Philanthropy in the U.S.</vt:lpstr>
      <vt:lpstr>Philanthropy in the U.S. (cont’d) </vt:lpstr>
      <vt:lpstr>Top 10 U.S. Foundations by Asset Size </vt:lpstr>
      <vt:lpstr>Charitable Giving in the US</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for speaking commitments</dc:title>
  <dc:creator>Sévane</dc:creator>
  <cp:lastModifiedBy>nora</cp:lastModifiedBy>
  <cp:revision>320</cp:revision>
  <cp:lastPrinted>2014-04-29T16:50:38Z</cp:lastPrinted>
  <dcterms:created xsi:type="dcterms:W3CDTF">2014-04-30T20:16:24Z</dcterms:created>
  <dcterms:modified xsi:type="dcterms:W3CDTF">2014-12-08T20:55:37Z</dcterms:modified>
</cp:coreProperties>
</file>